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57" r:id="rId4"/>
    <p:sldId id="265" r:id="rId5"/>
    <p:sldId id="259" r:id="rId6"/>
    <p:sldId id="260" r:id="rId7"/>
    <p:sldId id="258" r:id="rId8"/>
    <p:sldId id="261" r:id="rId9"/>
    <p:sldId id="262" r:id="rId10"/>
    <p:sldId id="263" r:id="rId11"/>
    <p:sldId id="264" r:id="rId12"/>
    <p:sldId id="266" r:id="rId13"/>
    <p:sldId id="268" r:id="rId14"/>
    <p:sldId id="267" r:id="rId15"/>
    <p:sldId id="269" r:id="rId16"/>
    <p:sldId id="270" r:id="rId17"/>
    <p:sldId id="271"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1" d="100"/>
          <a:sy n="111" d="100"/>
        </p:scale>
        <p:origin x="-47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7B7DD1-697B-44A1-9821-5C97BF8FA466}" type="datetimeFigureOut">
              <a:rPr lang="en-US" smtClean="0"/>
              <a:pPr/>
              <a:t>10/19/2013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A0AE3-CE1C-4FFE-A686-E9D3F102DBC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7B7DD1-697B-44A1-9821-5C97BF8FA466}" type="datetimeFigureOut">
              <a:rPr lang="en-US" smtClean="0"/>
              <a:pPr/>
              <a:t>10/19/2013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A0AE3-CE1C-4FFE-A686-E9D3F102DBC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7B7DD1-697B-44A1-9821-5C97BF8FA466}" type="datetimeFigureOut">
              <a:rPr lang="en-US" smtClean="0"/>
              <a:pPr/>
              <a:t>10/19/2013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A0AE3-CE1C-4FFE-A686-E9D3F102DBC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7B7DD1-697B-44A1-9821-5C97BF8FA466}" type="datetimeFigureOut">
              <a:rPr lang="en-US" smtClean="0"/>
              <a:pPr/>
              <a:t>10/19/2013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A0AE3-CE1C-4FFE-A686-E9D3F102DBC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7B7DD1-697B-44A1-9821-5C97BF8FA466}" type="datetimeFigureOut">
              <a:rPr lang="en-US" smtClean="0"/>
              <a:pPr/>
              <a:t>10/19/2013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3A0AE3-CE1C-4FFE-A686-E9D3F102DBC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7B7DD1-697B-44A1-9821-5C97BF8FA466}" type="datetimeFigureOut">
              <a:rPr lang="en-US" smtClean="0"/>
              <a:pPr/>
              <a:t>10/19/2013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3A0AE3-CE1C-4FFE-A686-E9D3F102DBC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7B7DD1-697B-44A1-9821-5C97BF8FA466}" type="datetimeFigureOut">
              <a:rPr lang="en-US" smtClean="0"/>
              <a:pPr/>
              <a:t>10/19/2013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3A0AE3-CE1C-4FFE-A686-E9D3F102DBC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7B7DD1-697B-44A1-9821-5C97BF8FA466}" type="datetimeFigureOut">
              <a:rPr lang="en-US" smtClean="0"/>
              <a:pPr/>
              <a:t>10/19/2013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3A0AE3-CE1C-4FFE-A686-E9D3F102DBC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7B7DD1-697B-44A1-9821-5C97BF8FA466}" type="datetimeFigureOut">
              <a:rPr lang="en-US" smtClean="0"/>
              <a:pPr/>
              <a:t>10/19/2013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3A0AE3-CE1C-4FFE-A686-E9D3F102DBC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7B7DD1-697B-44A1-9821-5C97BF8FA466}" type="datetimeFigureOut">
              <a:rPr lang="en-US" smtClean="0"/>
              <a:pPr/>
              <a:t>10/19/2013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3A0AE3-CE1C-4FFE-A686-E9D3F102DBC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7B7DD1-697B-44A1-9821-5C97BF8FA466}" type="datetimeFigureOut">
              <a:rPr lang="en-US" smtClean="0"/>
              <a:pPr/>
              <a:t>10/19/2013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3A0AE3-CE1C-4FFE-A686-E9D3F102DBC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7B7DD1-697B-44A1-9821-5C97BF8FA466}" type="datetimeFigureOut">
              <a:rPr lang="en-US" smtClean="0"/>
              <a:pPr/>
              <a:t>10/19/2013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A0AE3-CE1C-4FFE-A686-E9D3F102DBC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04800"/>
            <a:ext cx="8305800" cy="2057400"/>
          </a:xfrm>
        </p:spPr>
        <p:txBody>
          <a:bodyPr>
            <a:normAutofit/>
          </a:bodyPr>
          <a:lstStyle/>
          <a:p>
            <a:r>
              <a:rPr lang="en-US" sz="8000" kern="1400" baseline="0" dirty="0" smtClean="0">
                <a:solidFill>
                  <a:schemeClr val="accent6">
                    <a:lumMod val="50000"/>
                  </a:schemeClr>
                </a:solidFill>
                <a:latin typeface="Cambria"/>
                <a:ea typeface="MS Gothic"/>
              </a:rPr>
              <a:t>Victory in Defeat</a:t>
            </a:r>
            <a:endParaRPr lang="en-US" sz="8000" dirty="0">
              <a:solidFill>
                <a:schemeClr val="accent6">
                  <a:lumMod val="50000"/>
                </a:schemeClr>
              </a:solidFill>
            </a:endParaRPr>
          </a:p>
        </p:txBody>
      </p:sp>
      <p:sp>
        <p:nvSpPr>
          <p:cNvPr id="3" name="Subtitle 2"/>
          <p:cNvSpPr>
            <a:spLocks noGrp="1"/>
          </p:cNvSpPr>
          <p:nvPr>
            <p:ph type="subTitle" idx="1"/>
          </p:nvPr>
        </p:nvSpPr>
        <p:spPr>
          <a:xfrm>
            <a:off x="914400" y="2286000"/>
            <a:ext cx="7315200" cy="2971800"/>
          </a:xfrm>
          <a:ln/>
        </p:spPr>
        <p:style>
          <a:lnRef idx="2">
            <a:schemeClr val="accent6"/>
          </a:lnRef>
          <a:fillRef idx="1">
            <a:schemeClr val="lt1"/>
          </a:fillRef>
          <a:effectRef idx="0">
            <a:schemeClr val="accent6"/>
          </a:effectRef>
          <a:fontRef idx="minor">
            <a:schemeClr val="dk1"/>
          </a:fontRef>
        </p:style>
        <p:txBody>
          <a:bodyPr>
            <a:normAutofit/>
          </a:bodyPr>
          <a:lstStyle/>
          <a:p>
            <a:r>
              <a:rPr lang="en-US" b="1" dirty="0">
                <a:solidFill>
                  <a:schemeClr val="tx1"/>
                </a:solidFill>
              </a:rPr>
              <a:t>Main Verses:  Isaiah 55:8-9 (NIV) </a:t>
            </a:r>
            <a:endParaRPr lang="en-US" dirty="0">
              <a:solidFill>
                <a:schemeClr val="tx1"/>
              </a:solidFill>
            </a:endParaRPr>
          </a:p>
          <a:p>
            <a:r>
              <a:rPr lang="en-US" sz="2800" dirty="0" smtClean="0">
                <a:solidFill>
                  <a:schemeClr val="tx1"/>
                </a:solidFill>
              </a:rPr>
              <a:t>"</a:t>
            </a:r>
            <a:r>
              <a:rPr lang="en-US" sz="2800" dirty="0">
                <a:solidFill>
                  <a:schemeClr val="tx1"/>
                </a:solidFill>
              </a:rPr>
              <a:t>For my thoughts are not your thoughts, neither are your ways my ways," declares the LORD. </a:t>
            </a:r>
            <a:r>
              <a:rPr lang="en-US" sz="2800" dirty="0" smtClean="0">
                <a:solidFill>
                  <a:schemeClr val="tx1"/>
                </a:solidFill>
              </a:rPr>
              <a:t>"</a:t>
            </a:r>
            <a:r>
              <a:rPr lang="en-US" sz="2800" dirty="0">
                <a:solidFill>
                  <a:schemeClr val="tx1"/>
                </a:solidFill>
              </a:rPr>
              <a:t>As the heavens are higher than the earth, so are my ways higher than your ways and my thoughts than your thoughts.”</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accent6">
                    <a:lumMod val="50000"/>
                  </a:schemeClr>
                </a:solidFill>
              </a:rPr>
              <a:t>Good from Bad, Victory in </a:t>
            </a:r>
            <a:r>
              <a:rPr lang="en-US" b="1" dirty="0" smtClean="0">
                <a:solidFill>
                  <a:schemeClr val="accent6">
                    <a:lumMod val="50000"/>
                  </a:schemeClr>
                </a:solidFill>
              </a:rPr>
              <a:t>Defeat</a:t>
            </a:r>
            <a:endParaRPr lang="en-US" dirty="0">
              <a:solidFill>
                <a:schemeClr val="accent6">
                  <a:lumMod val="50000"/>
                </a:schemeClr>
              </a:solidFill>
            </a:endParaRPr>
          </a:p>
        </p:txBody>
      </p:sp>
      <p:sp>
        <p:nvSpPr>
          <p:cNvPr id="3" name="Content Placeholder 2"/>
          <p:cNvSpPr>
            <a:spLocks noGrp="1"/>
          </p:cNvSpPr>
          <p:nvPr>
            <p:ph idx="1"/>
          </p:nvPr>
        </p:nvSpPr>
        <p:spPr/>
        <p:txBody>
          <a:bodyPr>
            <a:normAutofit/>
          </a:bodyPr>
          <a:lstStyle/>
          <a:p>
            <a:pPr lvl="0"/>
            <a:r>
              <a:rPr lang="en-US" b="1" dirty="0"/>
              <a:t>Romans 8:28</a:t>
            </a:r>
            <a:r>
              <a:rPr lang="en-US" dirty="0"/>
              <a:t> </a:t>
            </a:r>
            <a:br>
              <a:rPr lang="en-US" dirty="0"/>
            </a:br>
            <a:r>
              <a:rPr lang="en-US" b="1" dirty="0"/>
              <a:t>“</a:t>
            </a:r>
            <a:r>
              <a:rPr lang="en-US" dirty="0"/>
              <a:t>And we know that in all things God works for the good of those who love him, who have been called according to his purpose”.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accent6">
                    <a:lumMod val="50000"/>
                  </a:schemeClr>
                </a:solidFill>
              </a:rPr>
              <a:t>Good from Bad, Victory in </a:t>
            </a:r>
            <a:r>
              <a:rPr lang="en-US" b="1" dirty="0" smtClean="0">
                <a:solidFill>
                  <a:schemeClr val="accent6">
                    <a:lumMod val="50000"/>
                  </a:schemeClr>
                </a:solidFill>
              </a:rPr>
              <a:t>Defeat</a:t>
            </a:r>
            <a:endParaRPr lang="en-US" dirty="0">
              <a:solidFill>
                <a:schemeClr val="accent6">
                  <a:lumMod val="50000"/>
                </a:schemeClr>
              </a:solidFill>
            </a:endParaRPr>
          </a:p>
        </p:txBody>
      </p:sp>
      <p:sp>
        <p:nvSpPr>
          <p:cNvPr id="3" name="Content Placeholder 2"/>
          <p:cNvSpPr>
            <a:spLocks noGrp="1"/>
          </p:cNvSpPr>
          <p:nvPr>
            <p:ph idx="1"/>
          </p:nvPr>
        </p:nvSpPr>
        <p:spPr/>
        <p:txBody>
          <a:bodyPr>
            <a:normAutofit lnSpcReduction="10000"/>
          </a:bodyPr>
          <a:lstStyle/>
          <a:p>
            <a:pPr lvl="0"/>
            <a:r>
              <a:rPr lang="en-US" b="1" dirty="0"/>
              <a:t>Romans 8:28</a:t>
            </a:r>
            <a:r>
              <a:rPr lang="en-US" dirty="0"/>
              <a:t> </a:t>
            </a:r>
            <a:br>
              <a:rPr lang="en-US" dirty="0"/>
            </a:br>
            <a:r>
              <a:rPr lang="en-US" b="1" dirty="0"/>
              <a:t>“</a:t>
            </a:r>
            <a:r>
              <a:rPr lang="en-US" dirty="0"/>
              <a:t>And we know that in all things God works for the good of those who love him, who have been called according to his purpose”. </a:t>
            </a:r>
          </a:p>
          <a:p>
            <a:pPr lvl="0"/>
            <a:r>
              <a:rPr lang="en-US" b="1" dirty="0"/>
              <a:t>Philippians 2:8</a:t>
            </a:r>
            <a:r>
              <a:rPr lang="en-US" dirty="0"/>
              <a:t>, </a:t>
            </a:r>
            <a:br>
              <a:rPr lang="en-US" dirty="0"/>
            </a:br>
            <a:r>
              <a:rPr lang="en-US" dirty="0"/>
              <a:t>”…being found in appearance as a man, he humbled himself and became obedient to death-- even death on a cross!” we find ourselves submitting to the trial laid before us.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accent6">
                    <a:lumMod val="50000"/>
                  </a:schemeClr>
                </a:solidFill>
              </a:rPr>
              <a:t>Good from Bad, Victory in </a:t>
            </a:r>
            <a:r>
              <a:rPr lang="en-US" b="1" dirty="0" smtClean="0">
                <a:solidFill>
                  <a:schemeClr val="accent6">
                    <a:lumMod val="50000"/>
                  </a:schemeClr>
                </a:solidFill>
              </a:rPr>
              <a:t>Defeat</a:t>
            </a:r>
            <a:endParaRPr lang="en-US" dirty="0">
              <a:solidFill>
                <a:schemeClr val="accent6">
                  <a:lumMod val="50000"/>
                </a:schemeClr>
              </a:solidFill>
            </a:endParaRPr>
          </a:p>
        </p:txBody>
      </p:sp>
      <p:sp>
        <p:nvSpPr>
          <p:cNvPr id="3" name="Content Placeholder 2"/>
          <p:cNvSpPr>
            <a:spLocks noGrp="1"/>
          </p:cNvSpPr>
          <p:nvPr>
            <p:ph idx="1"/>
          </p:nvPr>
        </p:nvSpPr>
        <p:spPr/>
        <p:txBody>
          <a:bodyPr>
            <a:normAutofit/>
          </a:bodyPr>
          <a:lstStyle/>
          <a:p>
            <a:pPr lvl="0"/>
            <a:r>
              <a:rPr lang="en-US" b="1" dirty="0"/>
              <a:t>2 Corinthians 12:9 </a:t>
            </a:r>
            <a:br>
              <a:rPr lang="en-US" b="1" dirty="0"/>
            </a:br>
            <a:r>
              <a:rPr lang="en-US" b="1" dirty="0"/>
              <a:t>“…</a:t>
            </a:r>
            <a:r>
              <a:rPr lang="en-US" dirty="0"/>
              <a:t>My grace is sufficient for you, for my power is made perfect in weakness</a:t>
            </a:r>
            <a:r>
              <a:rPr lang="en-US"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accent6">
                    <a:lumMod val="50000"/>
                  </a:schemeClr>
                </a:solidFill>
              </a:rPr>
              <a:t>Good from Bad, Victory in </a:t>
            </a:r>
            <a:r>
              <a:rPr lang="en-US" b="1" dirty="0" smtClean="0">
                <a:solidFill>
                  <a:schemeClr val="accent6">
                    <a:lumMod val="50000"/>
                  </a:schemeClr>
                </a:solidFill>
              </a:rPr>
              <a:t>Defeat</a:t>
            </a:r>
            <a:endParaRPr lang="en-US" dirty="0">
              <a:solidFill>
                <a:schemeClr val="accent6">
                  <a:lumMod val="50000"/>
                </a:schemeClr>
              </a:solidFill>
            </a:endParaRPr>
          </a:p>
        </p:txBody>
      </p:sp>
      <p:sp>
        <p:nvSpPr>
          <p:cNvPr id="3" name="Content Placeholder 2"/>
          <p:cNvSpPr>
            <a:spLocks noGrp="1"/>
          </p:cNvSpPr>
          <p:nvPr>
            <p:ph idx="1"/>
          </p:nvPr>
        </p:nvSpPr>
        <p:spPr/>
        <p:txBody>
          <a:bodyPr>
            <a:normAutofit/>
          </a:bodyPr>
          <a:lstStyle/>
          <a:p>
            <a:pPr lvl="0"/>
            <a:r>
              <a:rPr lang="en-US" b="1" dirty="0"/>
              <a:t>2 Corinthians 12:9 </a:t>
            </a:r>
            <a:br>
              <a:rPr lang="en-US" b="1" dirty="0"/>
            </a:br>
            <a:r>
              <a:rPr lang="en-US" b="1" dirty="0"/>
              <a:t>“…</a:t>
            </a:r>
            <a:r>
              <a:rPr lang="en-US" dirty="0"/>
              <a:t>My grace is sufficient for you, for my power is made perfect in weakness…</a:t>
            </a:r>
          </a:p>
          <a:p>
            <a:pPr lvl="0"/>
            <a:r>
              <a:rPr lang="en-US" b="1" dirty="0"/>
              <a:t>2 Corinthians 12:10 </a:t>
            </a:r>
            <a:r>
              <a:rPr lang="en-US" dirty="0"/>
              <a:t> </a:t>
            </a:r>
            <a:br>
              <a:rPr lang="en-US" dirty="0"/>
            </a:br>
            <a:r>
              <a:rPr lang="en-US" dirty="0"/>
              <a:t>That is why, for Christ's sake, I delight in weaknesses, in insults, in hardships, in persecutions, in difficulties. For when I am weak, then I am strong</a:t>
            </a:r>
            <a:r>
              <a:rPr lang="en-US" dirty="0" smtClean="0"/>
              <a: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accent6">
                    <a:lumMod val="50000"/>
                  </a:schemeClr>
                </a:solidFill>
              </a:rPr>
              <a:t>Good from Bad, Victory in </a:t>
            </a:r>
            <a:r>
              <a:rPr lang="en-US" b="1" dirty="0" smtClean="0">
                <a:solidFill>
                  <a:schemeClr val="accent6">
                    <a:lumMod val="50000"/>
                  </a:schemeClr>
                </a:solidFill>
              </a:rPr>
              <a:t>Defeat</a:t>
            </a:r>
            <a:endParaRPr lang="en-US" dirty="0">
              <a:solidFill>
                <a:schemeClr val="accent6">
                  <a:lumMod val="50000"/>
                </a:schemeClr>
              </a:solidFill>
            </a:endParaRPr>
          </a:p>
        </p:txBody>
      </p:sp>
      <p:sp>
        <p:nvSpPr>
          <p:cNvPr id="3" name="Content Placeholder 2"/>
          <p:cNvSpPr>
            <a:spLocks noGrp="1"/>
          </p:cNvSpPr>
          <p:nvPr>
            <p:ph idx="1"/>
          </p:nvPr>
        </p:nvSpPr>
        <p:spPr/>
        <p:txBody>
          <a:bodyPr>
            <a:normAutofit fontScale="85000" lnSpcReduction="20000"/>
          </a:bodyPr>
          <a:lstStyle/>
          <a:p>
            <a:pPr lvl="0"/>
            <a:r>
              <a:rPr lang="en-US" b="1" dirty="0"/>
              <a:t>2 Corinthians 12:9 </a:t>
            </a:r>
            <a:br>
              <a:rPr lang="en-US" b="1" dirty="0"/>
            </a:br>
            <a:r>
              <a:rPr lang="en-US" b="1" dirty="0"/>
              <a:t>“…</a:t>
            </a:r>
            <a:r>
              <a:rPr lang="en-US" dirty="0"/>
              <a:t>My grace is sufficient for you, for my power is made perfect in weakness…</a:t>
            </a:r>
          </a:p>
          <a:p>
            <a:pPr lvl="0"/>
            <a:r>
              <a:rPr lang="en-US" b="1" dirty="0"/>
              <a:t>2 Corinthians 12:10 </a:t>
            </a:r>
            <a:r>
              <a:rPr lang="en-US" dirty="0"/>
              <a:t> </a:t>
            </a:r>
            <a:br>
              <a:rPr lang="en-US" dirty="0"/>
            </a:br>
            <a:r>
              <a:rPr lang="en-US" dirty="0"/>
              <a:t>That is why, for Christ's sake, I delight in weaknesses, in insults, in hardships, in persecutions, in difficulties. For when I am weak, then I am strong”.</a:t>
            </a:r>
          </a:p>
          <a:p>
            <a:pPr lvl="0"/>
            <a:r>
              <a:rPr lang="en-US" b="1" dirty="0"/>
              <a:t>2 Corinthians 11:23</a:t>
            </a:r>
            <a:r>
              <a:rPr lang="en-US" dirty="0"/>
              <a:t>  </a:t>
            </a:r>
            <a:br>
              <a:rPr lang="en-US" dirty="0"/>
            </a:br>
            <a:r>
              <a:rPr lang="en-US" dirty="0"/>
              <a:t>Are they servants of Christ? (I am out of my mind to talk like this.) I am more. I have worked much harder, been in prison more frequently, been flogged more severely, and been exposed to death again and again.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solidFill>
                  <a:schemeClr val="accent6">
                    <a:lumMod val="50000"/>
                  </a:schemeClr>
                </a:solidFill>
              </a:rPr>
              <a:t>What it means to </a:t>
            </a:r>
            <a:r>
              <a:rPr lang="en-US" sz="6600" b="1" dirty="0" smtClean="0">
                <a:solidFill>
                  <a:schemeClr val="accent6">
                    <a:lumMod val="50000"/>
                  </a:schemeClr>
                </a:solidFill>
              </a:rPr>
              <a:t>me?</a:t>
            </a:r>
            <a:endParaRPr lang="en-US" sz="6600" dirty="0">
              <a:solidFill>
                <a:schemeClr val="accent6">
                  <a:lumMod val="50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solidFill>
                  <a:schemeClr val="accent6">
                    <a:lumMod val="50000"/>
                  </a:schemeClr>
                </a:solidFill>
              </a:rPr>
              <a:t>What it means to </a:t>
            </a:r>
            <a:r>
              <a:rPr lang="en-US" sz="6600" b="1" dirty="0" smtClean="0">
                <a:solidFill>
                  <a:schemeClr val="accent6">
                    <a:lumMod val="50000"/>
                  </a:schemeClr>
                </a:solidFill>
              </a:rPr>
              <a:t>me?</a:t>
            </a:r>
            <a:endParaRPr lang="en-US" sz="6600" dirty="0">
              <a:solidFill>
                <a:schemeClr val="accent6">
                  <a:lumMod val="50000"/>
                </a:schemeClr>
              </a:solidFill>
            </a:endParaRPr>
          </a:p>
        </p:txBody>
      </p:sp>
      <p:sp>
        <p:nvSpPr>
          <p:cNvPr id="3" name="Content Placeholder 2"/>
          <p:cNvSpPr>
            <a:spLocks noGrp="1"/>
          </p:cNvSpPr>
          <p:nvPr>
            <p:ph idx="1"/>
          </p:nvPr>
        </p:nvSpPr>
        <p:spPr/>
        <p:txBody>
          <a:bodyPr>
            <a:normAutofit/>
          </a:bodyPr>
          <a:lstStyle/>
          <a:p>
            <a:pPr lvl="0"/>
            <a:r>
              <a:rPr lang="en-US" b="1" dirty="0"/>
              <a:t>Philippians 3:14 (NIV) </a:t>
            </a:r>
            <a:r>
              <a:rPr lang="en-US" dirty="0"/>
              <a:t/>
            </a:r>
            <a:br>
              <a:rPr lang="en-US" dirty="0"/>
            </a:br>
            <a:r>
              <a:rPr lang="en-US" dirty="0" smtClean="0"/>
              <a:t>I </a:t>
            </a:r>
            <a:r>
              <a:rPr lang="en-US" dirty="0"/>
              <a:t>press on toward the goal to win the prize for which God has called me heavenward in Christ Jesus.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solidFill>
                  <a:schemeClr val="accent6">
                    <a:lumMod val="50000"/>
                  </a:schemeClr>
                </a:solidFill>
              </a:rPr>
              <a:t>What it means to </a:t>
            </a:r>
            <a:r>
              <a:rPr lang="en-US" sz="6600" b="1" dirty="0" smtClean="0">
                <a:solidFill>
                  <a:schemeClr val="accent6">
                    <a:lumMod val="50000"/>
                  </a:schemeClr>
                </a:solidFill>
              </a:rPr>
              <a:t>me?</a:t>
            </a:r>
            <a:endParaRPr lang="en-US" sz="6600" dirty="0">
              <a:solidFill>
                <a:schemeClr val="accent6">
                  <a:lumMod val="50000"/>
                </a:schemeClr>
              </a:solidFill>
            </a:endParaRPr>
          </a:p>
        </p:txBody>
      </p:sp>
      <p:sp>
        <p:nvSpPr>
          <p:cNvPr id="3" name="Content Placeholder 2"/>
          <p:cNvSpPr>
            <a:spLocks noGrp="1"/>
          </p:cNvSpPr>
          <p:nvPr>
            <p:ph idx="1"/>
          </p:nvPr>
        </p:nvSpPr>
        <p:spPr/>
        <p:txBody>
          <a:bodyPr>
            <a:normAutofit fontScale="92500"/>
          </a:bodyPr>
          <a:lstStyle/>
          <a:p>
            <a:pPr lvl="0"/>
            <a:r>
              <a:rPr lang="en-US" b="1" dirty="0"/>
              <a:t>Philippians 3:14 (NIV) </a:t>
            </a:r>
            <a:r>
              <a:rPr lang="en-US" dirty="0"/>
              <a:t/>
            </a:r>
            <a:br>
              <a:rPr lang="en-US" dirty="0"/>
            </a:br>
            <a:r>
              <a:rPr lang="en-US" dirty="0" smtClean="0"/>
              <a:t>I </a:t>
            </a:r>
            <a:r>
              <a:rPr lang="en-US" dirty="0"/>
              <a:t>press on toward the goal to win the prize for which God has called me heavenward in Christ Jesus. </a:t>
            </a:r>
          </a:p>
          <a:p>
            <a:pPr lvl="0"/>
            <a:r>
              <a:rPr lang="en-US" b="1" dirty="0"/>
              <a:t>Colossians 3:1-2 (NIV) </a:t>
            </a:r>
            <a:r>
              <a:rPr lang="en-US" dirty="0"/>
              <a:t/>
            </a:r>
            <a:br>
              <a:rPr lang="en-US" dirty="0"/>
            </a:br>
            <a:r>
              <a:rPr lang="en-US" baseline="30000" dirty="0"/>
              <a:t>1 </a:t>
            </a:r>
            <a:r>
              <a:rPr lang="en-US" dirty="0"/>
              <a:t> Since, then, you have been raised with Christ, set your hearts on things above, where Christ is seated at the right hand of God. </a:t>
            </a:r>
            <a:r>
              <a:rPr lang="en-US" baseline="30000" dirty="0"/>
              <a:t>2 </a:t>
            </a:r>
            <a:r>
              <a:rPr lang="en-US" dirty="0"/>
              <a:t> Set your minds on things above, not on earthly things.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990600"/>
            <a:ext cx="7315200" cy="3124200"/>
          </a:xfrm>
          <a:ln/>
        </p:spPr>
        <p:style>
          <a:lnRef idx="2">
            <a:schemeClr val="accent6"/>
          </a:lnRef>
          <a:fillRef idx="1">
            <a:schemeClr val="lt1"/>
          </a:fillRef>
          <a:effectRef idx="0">
            <a:schemeClr val="accent6"/>
          </a:effectRef>
          <a:fontRef idx="minor">
            <a:schemeClr val="dk1"/>
          </a:fontRef>
        </p:style>
        <p:txBody>
          <a:bodyPr>
            <a:normAutofit/>
          </a:bodyPr>
          <a:lstStyle/>
          <a:p>
            <a:r>
              <a:rPr lang="en-US" b="1" dirty="0" smtClean="0">
                <a:solidFill>
                  <a:schemeClr val="tx1"/>
                </a:solidFill>
              </a:rPr>
              <a:t>Isaiah 55:8-9</a:t>
            </a:r>
            <a:endParaRPr lang="en-US" dirty="0">
              <a:solidFill>
                <a:schemeClr val="tx1"/>
              </a:solidFill>
            </a:endParaRPr>
          </a:p>
          <a:p>
            <a:r>
              <a:rPr lang="en-US" sz="2800" dirty="0" smtClean="0">
                <a:solidFill>
                  <a:schemeClr val="tx1"/>
                </a:solidFill>
              </a:rPr>
              <a:t>"</a:t>
            </a:r>
            <a:r>
              <a:rPr lang="en-US" sz="2800" dirty="0">
                <a:solidFill>
                  <a:schemeClr val="tx1"/>
                </a:solidFill>
              </a:rPr>
              <a:t>For my thoughts are not your thoughts, neither are your ways my ways," declares the LORD. </a:t>
            </a:r>
            <a:r>
              <a:rPr lang="en-US" sz="2800" dirty="0" smtClean="0">
                <a:solidFill>
                  <a:schemeClr val="tx1"/>
                </a:solidFill>
              </a:rPr>
              <a:t>"</a:t>
            </a:r>
            <a:r>
              <a:rPr lang="en-US" sz="2800" dirty="0">
                <a:solidFill>
                  <a:schemeClr val="tx1"/>
                </a:solidFill>
              </a:rPr>
              <a:t>As the heavens are higher than the earth, so are my ways higher than your ways and my thoughts than your thoughts</a:t>
            </a:r>
            <a:r>
              <a:rPr lang="en-US" sz="2800" dirty="0" smtClean="0">
                <a:solidFill>
                  <a:schemeClr val="tx1"/>
                </a:solidFill>
              </a:rPr>
              <a:t>.”</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990600"/>
            <a:ext cx="7315200" cy="4724400"/>
          </a:xfrm>
          <a:ln/>
        </p:spPr>
        <p:style>
          <a:lnRef idx="2">
            <a:schemeClr val="accent6"/>
          </a:lnRef>
          <a:fillRef idx="1">
            <a:schemeClr val="lt1"/>
          </a:fillRef>
          <a:effectRef idx="0">
            <a:schemeClr val="accent6"/>
          </a:effectRef>
          <a:fontRef idx="minor">
            <a:schemeClr val="dk1"/>
          </a:fontRef>
        </p:style>
        <p:txBody>
          <a:bodyPr>
            <a:normAutofit/>
          </a:bodyPr>
          <a:lstStyle/>
          <a:p>
            <a:r>
              <a:rPr lang="en-US" b="1" dirty="0" smtClean="0">
                <a:solidFill>
                  <a:schemeClr val="tx1"/>
                </a:solidFill>
              </a:rPr>
              <a:t>Isaiah 55:8-9</a:t>
            </a:r>
            <a:endParaRPr lang="en-US" dirty="0">
              <a:solidFill>
                <a:schemeClr val="tx1"/>
              </a:solidFill>
            </a:endParaRPr>
          </a:p>
          <a:p>
            <a:r>
              <a:rPr lang="en-US" sz="2800" dirty="0" smtClean="0">
                <a:solidFill>
                  <a:schemeClr val="tx1"/>
                </a:solidFill>
              </a:rPr>
              <a:t>"</a:t>
            </a:r>
            <a:r>
              <a:rPr lang="en-US" sz="2800" dirty="0">
                <a:solidFill>
                  <a:schemeClr val="tx1"/>
                </a:solidFill>
              </a:rPr>
              <a:t>For my thoughts are not your thoughts, neither are your ways my ways," declares the LORD. </a:t>
            </a:r>
            <a:r>
              <a:rPr lang="en-US" sz="2800" dirty="0" smtClean="0">
                <a:solidFill>
                  <a:schemeClr val="tx1"/>
                </a:solidFill>
              </a:rPr>
              <a:t>"</a:t>
            </a:r>
            <a:r>
              <a:rPr lang="en-US" sz="2800" dirty="0">
                <a:solidFill>
                  <a:schemeClr val="tx1"/>
                </a:solidFill>
              </a:rPr>
              <a:t>As the heavens are higher than the earth, so are my ways higher than your ways and my thoughts than your thoughts</a:t>
            </a:r>
            <a:r>
              <a:rPr lang="en-US" sz="2800" dirty="0" smtClean="0">
                <a:solidFill>
                  <a:schemeClr val="tx1"/>
                </a:solidFill>
              </a:rPr>
              <a:t>.”</a:t>
            </a:r>
          </a:p>
          <a:p>
            <a:endParaRPr lang="en-US" sz="2800" dirty="0" smtClean="0">
              <a:solidFill>
                <a:schemeClr val="tx1"/>
              </a:solidFill>
            </a:endParaRPr>
          </a:p>
          <a:p>
            <a:pPr lvl="0"/>
            <a:r>
              <a:rPr lang="en-US" sz="2800" b="1" dirty="0">
                <a:solidFill>
                  <a:schemeClr val="tx1"/>
                </a:solidFill>
              </a:rPr>
              <a:t>1 Corinthians 1:23</a:t>
            </a:r>
            <a:br>
              <a:rPr lang="en-US" sz="2800" b="1" dirty="0">
                <a:solidFill>
                  <a:schemeClr val="tx1"/>
                </a:solidFill>
              </a:rPr>
            </a:br>
            <a:r>
              <a:rPr lang="en-US" sz="2800" dirty="0">
                <a:solidFill>
                  <a:schemeClr val="tx1"/>
                </a:solidFill>
              </a:rPr>
              <a:t>but we preach Christ crucified: a stumbling block to Jews and foolishness to Gentiles.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Users\Paul\Pictures\Family Photos\Photos 2003\Pets 2003\DSCN0011.JPG"/>
          <p:cNvPicPr>
            <a:picLocks noChangeAspect="1" noChangeArrowheads="1"/>
          </p:cNvPicPr>
          <p:nvPr/>
        </p:nvPicPr>
        <p:blipFill>
          <a:blip r:embed="rId2" cstate="print">
            <a:lum bright="20000" contrast="20000"/>
          </a:blip>
          <a:srcRect/>
          <a:stretch>
            <a:fillRect/>
          </a:stretch>
        </p:blipFill>
        <p:spPr bwMode="auto">
          <a:xfrm>
            <a:off x="533400" y="609600"/>
            <a:ext cx="4973638" cy="3730625"/>
          </a:xfrm>
          <a:prstGeom prst="rect">
            <a:avLst/>
          </a:prstGeom>
          <a:noFill/>
        </p:spPr>
      </p:pic>
      <p:pic>
        <p:nvPicPr>
          <p:cNvPr id="1027" name="Picture 3" descr="D:\Users\Paul\Pictures\Family Photos\Photos 2005\Misc\DSCN0323.JPG"/>
          <p:cNvPicPr>
            <a:picLocks noChangeAspect="1" noChangeArrowheads="1"/>
          </p:cNvPicPr>
          <p:nvPr/>
        </p:nvPicPr>
        <p:blipFill>
          <a:blip r:embed="rId3" cstate="print"/>
          <a:srcRect/>
          <a:stretch>
            <a:fillRect/>
          </a:stretch>
        </p:blipFill>
        <p:spPr bwMode="auto">
          <a:xfrm>
            <a:off x="3886200" y="2590800"/>
            <a:ext cx="4973638" cy="373062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solidFill>
                  <a:schemeClr val="accent6">
                    <a:lumMod val="50000"/>
                  </a:schemeClr>
                </a:solidFill>
              </a:rPr>
              <a:t>God’s ways vs. our own </a:t>
            </a:r>
            <a:endParaRPr lang="en-US" sz="6000" dirty="0">
              <a:solidFill>
                <a:schemeClr val="accent6">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solidFill>
                  <a:schemeClr val="accent6">
                    <a:lumMod val="50000"/>
                  </a:schemeClr>
                </a:solidFill>
              </a:rPr>
              <a:t>God’s ways vs. our own </a:t>
            </a:r>
            <a:endParaRPr lang="en-US" sz="6000" dirty="0">
              <a:solidFill>
                <a:schemeClr val="accent6">
                  <a:lumMod val="50000"/>
                </a:schemeClr>
              </a:solidFill>
            </a:endParaRPr>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US" b="1" dirty="0"/>
              <a:t>Priorities</a:t>
            </a:r>
            <a:r>
              <a:rPr lang="en-US" dirty="0"/>
              <a:t> - </a:t>
            </a:r>
            <a:r>
              <a:rPr lang="en-US" b="1" dirty="0"/>
              <a:t>Matthew 22:37-40</a:t>
            </a:r>
            <a:r>
              <a:rPr lang="en-US" dirty="0"/>
              <a:t>  “'Love the Lord your God with all your heart and with all your soul and with all your mind.' This is the first and greatest commandment. And the second is like it: 'Love your neighbor as yourself.' All the Law and the Prophets hang on these two commandments</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solidFill>
                  <a:schemeClr val="accent6">
                    <a:lumMod val="50000"/>
                  </a:schemeClr>
                </a:solidFill>
              </a:rPr>
              <a:t>God’s ways vs. our own </a:t>
            </a:r>
            <a:endParaRPr lang="en-US" sz="6000" dirty="0">
              <a:solidFill>
                <a:schemeClr val="accent6">
                  <a:lumMod val="50000"/>
                </a:schemeClr>
              </a:solidFill>
            </a:endParaRPr>
          </a:p>
        </p:txBody>
      </p:sp>
      <p:sp>
        <p:nvSpPr>
          <p:cNvPr id="3" name="Content Placeholder 2"/>
          <p:cNvSpPr>
            <a:spLocks noGrp="1"/>
          </p:cNvSpPr>
          <p:nvPr>
            <p:ph idx="1"/>
          </p:nvPr>
        </p:nvSpPr>
        <p:spPr/>
        <p:txBody>
          <a:bodyPr>
            <a:normAutofit fontScale="85000" lnSpcReduction="10000"/>
          </a:bodyPr>
          <a:lstStyle/>
          <a:p>
            <a:pPr marL="514350" lvl="0" indent="-514350">
              <a:buFont typeface="+mj-lt"/>
              <a:buAutoNum type="arabicPeriod"/>
            </a:pPr>
            <a:r>
              <a:rPr lang="en-US" b="1" dirty="0"/>
              <a:t>Priorities</a:t>
            </a:r>
            <a:r>
              <a:rPr lang="en-US" dirty="0"/>
              <a:t> - </a:t>
            </a:r>
            <a:r>
              <a:rPr lang="en-US" b="1" dirty="0"/>
              <a:t>Matthew 22:37-40</a:t>
            </a:r>
            <a:r>
              <a:rPr lang="en-US" dirty="0"/>
              <a:t>  “'Love the Lord your God with all your heart and with all your soul and with all your mind.' This is the first and greatest commandment. And the second is like it: 'Love your neighbor as yourself.' All the Law and the Prophets hang on these two commandments”</a:t>
            </a:r>
          </a:p>
          <a:p>
            <a:pPr marL="514350" lvl="0" indent="-514350">
              <a:buFont typeface="+mj-lt"/>
              <a:buAutoNum type="arabicPeriod"/>
            </a:pPr>
            <a:r>
              <a:rPr lang="en-US" b="1" dirty="0"/>
              <a:t>Grace and Forgiveness</a:t>
            </a:r>
            <a:r>
              <a:rPr lang="en-US" dirty="0"/>
              <a:t> –</a:t>
            </a:r>
            <a:r>
              <a:rPr lang="en-US" b="1" dirty="0"/>
              <a:t>Luke 9:54-56</a:t>
            </a:r>
            <a:r>
              <a:rPr lang="en-US" baseline="30000" dirty="0"/>
              <a:t> </a:t>
            </a:r>
            <a:r>
              <a:rPr lang="en-US" dirty="0"/>
              <a:t> When the disciples James and John saw this, they asked, "Lord, do you want us to call fire down from heaven to destroy them?" </a:t>
            </a:r>
            <a:br>
              <a:rPr lang="en-US" dirty="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solidFill>
                  <a:schemeClr val="accent6">
                    <a:lumMod val="50000"/>
                  </a:schemeClr>
                </a:solidFill>
              </a:rPr>
              <a:t>God’s ways vs. our own </a:t>
            </a:r>
            <a:endParaRPr lang="en-US" sz="6000" dirty="0">
              <a:solidFill>
                <a:schemeClr val="accent6">
                  <a:lumMod val="50000"/>
                </a:schemeClr>
              </a:solidFill>
            </a:endParaRPr>
          </a:p>
        </p:txBody>
      </p:sp>
      <p:sp>
        <p:nvSpPr>
          <p:cNvPr id="3" name="Content Placeholder 2"/>
          <p:cNvSpPr>
            <a:spLocks noGrp="1"/>
          </p:cNvSpPr>
          <p:nvPr>
            <p:ph idx="1"/>
          </p:nvPr>
        </p:nvSpPr>
        <p:spPr/>
        <p:txBody>
          <a:bodyPr>
            <a:normAutofit fontScale="85000" lnSpcReduction="20000"/>
          </a:bodyPr>
          <a:lstStyle/>
          <a:p>
            <a:pPr marL="514350" lvl="0" indent="-514350">
              <a:buFont typeface="+mj-lt"/>
              <a:buAutoNum type="arabicPeriod"/>
            </a:pPr>
            <a:r>
              <a:rPr lang="en-US" b="1" dirty="0"/>
              <a:t>Priorities</a:t>
            </a:r>
            <a:r>
              <a:rPr lang="en-US" dirty="0"/>
              <a:t> - </a:t>
            </a:r>
            <a:r>
              <a:rPr lang="en-US" b="1" dirty="0"/>
              <a:t>Matthew 22:37-40</a:t>
            </a:r>
            <a:r>
              <a:rPr lang="en-US" dirty="0"/>
              <a:t>  “'Love the Lord your God with all your heart and with all your soul and with all your mind.' This is the first and greatest commandment. And the second is like it: 'Love your neighbor as yourself.' All the Law and the Prophets hang on these two commandments”</a:t>
            </a:r>
          </a:p>
          <a:p>
            <a:pPr marL="514350" lvl="0" indent="-514350">
              <a:buFont typeface="+mj-lt"/>
              <a:buAutoNum type="arabicPeriod"/>
            </a:pPr>
            <a:r>
              <a:rPr lang="en-US" b="1" dirty="0"/>
              <a:t>Grace and Forgiveness</a:t>
            </a:r>
            <a:r>
              <a:rPr lang="en-US" dirty="0"/>
              <a:t> –</a:t>
            </a:r>
            <a:r>
              <a:rPr lang="en-US" b="1" dirty="0"/>
              <a:t>Luke 9:54-56</a:t>
            </a:r>
            <a:r>
              <a:rPr lang="en-US" baseline="30000" dirty="0"/>
              <a:t> </a:t>
            </a:r>
            <a:r>
              <a:rPr lang="en-US" dirty="0"/>
              <a:t> When the disciples James and John saw this, they asked, "Lord, do you want us to call fire down from heaven to destroy them?" </a:t>
            </a:r>
            <a:br>
              <a:rPr lang="en-US" dirty="0"/>
            </a:br>
            <a:r>
              <a:rPr lang="en-US" baseline="30000" dirty="0">
                <a:solidFill>
                  <a:schemeClr val="accent6">
                    <a:lumMod val="75000"/>
                  </a:schemeClr>
                </a:solidFill>
              </a:rPr>
              <a:t>“55 </a:t>
            </a:r>
            <a:r>
              <a:rPr lang="en-US" dirty="0">
                <a:solidFill>
                  <a:schemeClr val="accent6">
                    <a:lumMod val="75000"/>
                  </a:schemeClr>
                </a:solidFill>
              </a:rPr>
              <a:t> But Jesus turned and rebuked them, </a:t>
            </a:r>
            <a:r>
              <a:rPr lang="en-US" baseline="30000" dirty="0">
                <a:solidFill>
                  <a:schemeClr val="accent6">
                    <a:lumMod val="75000"/>
                  </a:schemeClr>
                </a:solidFill>
              </a:rPr>
              <a:t>56 </a:t>
            </a:r>
            <a:r>
              <a:rPr lang="en-US" dirty="0">
                <a:solidFill>
                  <a:schemeClr val="accent6">
                    <a:lumMod val="75000"/>
                  </a:schemeClr>
                </a:solidFill>
              </a:rPr>
              <a:t> and they went to another village.” </a:t>
            </a:r>
            <a:r>
              <a:rPr lang="en-US" dirty="0"/>
              <a:t/>
            </a:r>
            <a:br>
              <a:rPr lang="en-US" dirty="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solidFill>
                  <a:schemeClr val="accent6">
                    <a:lumMod val="50000"/>
                  </a:schemeClr>
                </a:solidFill>
              </a:rPr>
              <a:t>God’s ways vs. our own </a:t>
            </a:r>
            <a:endParaRPr lang="en-US" sz="6000" dirty="0">
              <a:solidFill>
                <a:schemeClr val="accent6">
                  <a:lumMod val="50000"/>
                </a:schemeClr>
              </a:solidFill>
            </a:endParaRPr>
          </a:p>
        </p:txBody>
      </p:sp>
      <p:sp>
        <p:nvSpPr>
          <p:cNvPr id="3" name="Content Placeholder 2"/>
          <p:cNvSpPr>
            <a:spLocks noGrp="1"/>
          </p:cNvSpPr>
          <p:nvPr>
            <p:ph idx="1"/>
          </p:nvPr>
        </p:nvSpPr>
        <p:spPr/>
        <p:txBody>
          <a:bodyPr>
            <a:normAutofit fontScale="70000" lnSpcReduction="20000"/>
          </a:bodyPr>
          <a:lstStyle/>
          <a:p>
            <a:pPr marL="514350" lvl="0" indent="-514350">
              <a:buFont typeface="+mj-lt"/>
              <a:buAutoNum type="arabicPeriod"/>
            </a:pPr>
            <a:r>
              <a:rPr lang="en-US" b="1" dirty="0"/>
              <a:t>Priorities</a:t>
            </a:r>
            <a:r>
              <a:rPr lang="en-US" dirty="0"/>
              <a:t> - </a:t>
            </a:r>
            <a:r>
              <a:rPr lang="en-US" b="1" dirty="0"/>
              <a:t>Matthew 22:37-40</a:t>
            </a:r>
            <a:r>
              <a:rPr lang="en-US" dirty="0"/>
              <a:t>  “'Love the Lord your God with all your heart and with all your soul and with all your mind.' This is the first and greatest commandment. And the second is like it: 'Love your neighbor as yourself.' All the Law and the Prophets hang on these two commandments”</a:t>
            </a:r>
          </a:p>
          <a:p>
            <a:pPr marL="514350" lvl="0" indent="-514350">
              <a:buFont typeface="+mj-lt"/>
              <a:buAutoNum type="arabicPeriod"/>
            </a:pPr>
            <a:r>
              <a:rPr lang="en-US" b="1" dirty="0"/>
              <a:t>Grace and Forgiveness</a:t>
            </a:r>
            <a:r>
              <a:rPr lang="en-US" dirty="0"/>
              <a:t> –</a:t>
            </a:r>
            <a:r>
              <a:rPr lang="en-US" b="1" dirty="0"/>
              <a:t>Luke 9:54-56</a:t>
            </a:r>
            <a:r>
              <a:rPr lang="en-US" baseline="30000" dirty="0"/>
              <a:t> </a:t>
            </a:r>
            <a:r>
              <a:rPr lang="en-US" dirty="0"/>
              <a:t> When the disciples James and John saw this, they asked, "Lord, do you want us to call fire down from heaven to destroy them?" </a:t>
            </a:r>
            <a:br>
              <a:rPr lang="en-US" dirty="0"/>
            </a:br>
            <a:r>
              <a:rPr lang="en-US" baseline="30000" dirty="0">
                <a:solidFill>
                  <a:schemeClr val="accent6">
                    <a:lumMod val="75000"/>
                  </a:schemeClr>
                </a:solidFill>
              </a:rPr>
              <a:t>“55 </a:t>
            </a:r>
            <a:r>
              <a:rPr lang="en-US" dirty="0">
                <a:solidFill>
                  <a:schemeClr val="accent6">
                    <a:lumMod val="75000"/>
                  </a:schemeClr>
                </a:solidFill>
              </a:rPr>
              <a:t> But Jesus turned and rebuked them, </a:t>
            </a:r>
            <a:r>
              <a:rPr lang="en-US" baseline="30000" dirty="0">
                <a:solidFill>
                  <a:schemeClr val="accent6">
                    <a:lumMod val="75000"/>
                  </a:schemeClr>
                </a:solidFill>
              </a:rPr>
              <a:t>56 </a:t>
            </a:r>
            <a:r>
              <a:rPr lang="en-US" dirty="0">
                <a:solidFill>
                  <a:schemeClr val="accent6">
                    <a:lumMod val="75000"/>
                  </a:schemeClr>
                </a:solidFill>
              </a:rPr>
              <a:t> and they went to another village.” </a:t>
            </a:r>
            <a:r>
              <a:rPr lang="en-US" dirty="0"/>
              <a:t/>
            </a:r>
            <a:br>
              <a:rPr lang="en-US" dirty="0"/>
            </a:br>
            <a:r>
              <a:rPr lang="en-US" dirty="0"/>
              <a:t> </a:t>
            </a:r>
            <a:r>
              <a:rPr lang="en-US" b="1" dirty="0" smtClean="0"/>
              <a:t>Isaiah </a:t>
            </a:r>
            <a:r>
              <a:rPr lang="en-US" b="1" dirty="0"/>
              <a:t>55:6-7</a:t>
            </a:r>
            <a:r>
              <a:rPr lang="en-US" dirty="0"/>
              <a:t> “</a:t>
            </a:r>
            <a:r>
              <a:rPr lang="en-US" baseline="30000" dirty="0"/>
              <a:t>6 </a:t>
            </a:r>
            <a:r>
              <a:rPr lang="en-US" dirty="0"/>
              <a:t> Seek the </a:t>
            </a:r>
            <a:r>
              <a:rPr lang="en-US" cap="small" dirty="0"/>
              <a:t>LORD</a:t>
            </a:r>
            <a:r>
              <a:rPr lang="en-US" dirty="0"/>
              <a:t> while he may be found; call on him while he is near. </a:t>
            </a:r>
            <a:r>
              <a:rPr lang="en-US" baseline="30000" dirty="0"/>
              <a:t>7 </a:t>
            </a:r>
            <a:r>
              <a:rPr lang="en-US" dirty="0"/>
              <a:t> Let the wicked forsake his way and the evil man his thoughts. Let him turn to the </a:t>
            </a:r>
            <a:r>
              <a:rPr lang="en-US" cap="small" dirty="0"/>
              <a:t>LORD</a:t>
            </a:r>
            <a:r>
              <a:rPr lang="en-US" dirty="0"/>
              <a:t>, and he will have mercy on him, and to our God, for he will freely </a:t>
            </a:r>
            <a:r>
              <a:rPr lang="en-US" dirty="0" smtClean="0"/>
              <a:t>pardon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solidFill>
                  <a:schemeClr val="accent6">
                    <a:lumMod val="50000"/>
                  </a:schemeClr>
                </a:solidFill>
              </a:rPr>
              <a:t>God’s ways vs. our own </a:t>
            </a:r>
            <a:endParaRPr lang="en-US" sz="6000" dirty="0">
              <a:solidFill>
                <a:schemeClr val="accent6">
                  <a:lumMod val="50000"/>
                </a:schemeClr>
              </a:solidFill>
            </a:endParaRPr>
          </a:p>
        </p:txBody>
      </p:sp>
      <p:sp>
        <p:nvSpPr>
          <p:cNvPr id="3" name="Content Placeholder 2"/>
          <p:cNvSpPr>
            <a:spLocks noGrp="1"/>
          </p:cNvSpPr>
          <p:nvPr>
            <p:ph idx="1"/>
          </p:nvPr>
        </p:nvSpPr>
        <p:spPr/>
        <p:txBody>
          <a:bodyPr>
            <a:normAutofit fontScale="70000" lnSpcReduction="20000"/>
          </a:bodyPr>
          <a:lstStyle/>
          <a:p>
            <a:pPr marL="514350" lvl="0" indent="-514350">
              <a:buFont typeface="+mj-lt"/>
              <a:buAutoNum type="arabicPeriod"/>
            </a:pPr>
            <a:r>
              <a:rPr lang="en-US" b="1" dirty="0"/>
              <a:t>Priorities</a:t>
            </a:r>
            <a:r>
              <a:rPr lang="en-US" dirty="0"/>
              <a:t> - </a:t>
            </a:r>
            <a:r>
              <a:rPr lang="en-US" b="1" dirty="0"/>
              <a:t>Matthew 22:37-40</a:t>
            </a:r>
            <a:r>
              <a:rPr lang="en-US" dirty="0"/>
              <a:t>  “'Love the Lord your God with all your heart and with all your soul and with all your mind.' This is the first and greatest commandment. And the second is like it: 'Love your neighbor as yourself.' All the Law and the Prophets hang on these two commandments”</a:t>
            </a:r>
          </a:p>
          <a:p>
            <a:pPr marL="514350" lvl="0" indent="-514350">
              <a:buFont typeface="+mj-lt"/>
              <a:buAutoNum type="arabicPeriod"/>
            </a:pPr>
            <a:r>
              <a:rPr lang="en-US" b="1" dirty="0"/>
              <a:t>Grace and Forgiveness</a:t>
            </a:r>
            <a:r>
              <a:rPr lang="en-US" dirty="0"/>
              <a:t> –</a:t>
            </a:r>
            <a:r>
              <a:rPr lang="en-US" b="1" dirty="0"/>
              <a:t>Luke 9:54-56</a:t>
            </a:r>
            <a:r>
              <a:rPr lang="en-US" baseline="30000" dirty="0"/>
              <a:t> </a:t>
            </a:r>
            <a:r>
              <a:rPr lang="en-US" dirty="0"/>
              <a:t> When the disciples James and John saw this, they asked, "Lord, do you want us to call fire down from heaven to destroy them?" </a:t>
            </a:r>
            <a:br>
              <a:rPr lang="en-US" dirty="0"/>
            </a:br>
            <a:r>
              <a:rPr lang="en-US" baseline="30000" dirty="0">
                <a:solidFill>
                  <a:schemeClr val="accent6">
                    <a:lumMod val="75000"/>
                  </a:schemeClr>
                </a:solidFill>
              </a:rPr>
              <a:t>“55 </a:t>
            </a:r>
            <a:r>
              <a:rPr lang="en-US" dirty="0">
                <a:solidFill>
                  <a:schemeClr val="accent6">
                    <a:lumMod val="75000"/>
                  </a:schemeClr>
                </a:solidFill>
              </a:rPr>
              <a:t> But Jesus turned and rebuked them, </a:t>
            </a:r>
            <a:r>
              <a:rPr lang="en-US" baseline="30000" dirty="0">
                <a:solidFill>
                  <a:schemeClr val="accent6">
                    <a:lumMod val="75000"/>
                  </a:schemeClr>
                </a:solidFill>
              </a:rPr>
              <a:t>56 </a:t>
            </a:r>
            <a:r>
              <a:rPr lang="en-US" dirty="0">
                <a:solidFill>
                  <a:schemeClr val="accent6">
                    <a:lumMod val="75000"/>
                  </a:schemeClr>
                </a:solidFill>
              </a:rPr>
              <a:t> and they went to another village.” </a:t>
            </a:r>
            <a:r>
              <a:rPr lang="en-US" dirty="0"/>
              <a:t/>
            </a:r>
            <a:br>
              <a:rPr lang="en-US" dirty="0"/>
            </a:br>
            <a:r>
              <a:rPr lang="en-US" dirty="0"/>
              <a:t> </a:t>
            </a:r>
            <a:r>
              <a:rPr lang="en-US" b="1" dirty="0" smtClean="0"/>
              <a:t>Isaiah </a:t>
            </a:r>
            <a:r>
              <a:rPr lang="en-US" b="1" dirty="0"/>
              <a:t>55:6-7</a:t>
            </a:r>
            <a:r>
              <a:rPr lang="en-US" dirty="0"/>
              <a:t> “</a:t>
            </a:r>
            <a:r>
              <a:rPr lang="en-US" baseline="30000" dirty="0"/>
              <a:t>6 </a:t>
            </a:r>
            <a:r>
              <a:rPr lang="en-US" dirty="0"/>
              <a:t> Seek the </a:t>
            </a:r>
            <a:r>
              <a:rPr lang="en-US" cap="small" dirty="0"/>
              <a:t>LORD</a:t>
            </a:r>
            <a:r>
              <a:rPr lang="en-US" dirty="0"/>
              <a:t> while he may be found; call on him while he is near. </a:t>
            </a:r>
            <a:r>
              <a:rPr lang="en-US" baseline="30000" dirty="0"/>
              <a:t>7 </a:t>
            </a:r>
            <a:r>
              <a:rPr lang="en-US" dirty="0"/>
              <a:t> Let the wicked forsake his way and the evil man his thoughts. Let him turn to the </a:t>
            </a:r>
            <a:r>
              <a:rPr lang="en-US" cap="small" dirty="0"/>
              <a:t>LORD</a:t>
            </a:r>
            <a:r>
              <a:rPr lang="en-US" dirty="0"/>
              <a:t>, and he will have mercy on him, and to our God, for he will freely pardon</a:t>
            </a:r>
          </a:p>
          <a:p>
            <a:pPr marL="514350" lvl="0" indent="-514350">
              <a:buFont typeface="+mj-lt"/>
              <a:buAutoNum type="arabicPeriod"/>
            </a:pPr>
            <a:r>
              <a:rPr lang="en-US" b="1" dirty="0"/>
              <a:t>Victory</a:t>
            </a:r>
            <a:r>
              <a:rPr lang="en-US"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accent6">
                    <a:lumMod val="50000"/>
                  </a:schemeClr>
                </a:solidFill>
              </a:rPr>
              <a:t>Good from Bad, Victory in </a:t>
            </a:r>
            <a:r>
              <a:rPr lang="en-US" b="1" dirty="0" smtClean="0">
                <a:solidFill>
                  <a:schemeClr val="accent6">
                    <a:lumMod val="50000"/>
                  </a:schemeClr>
                </a:solidFill>
              </a:rPr>
              <a:t>Defeat</a:t>
            </a:r>
            <a:endParaRPr lang="en-US" dirty="0">
              <a:solidFill>
                <a:schemeClr val="accent6">
                  <a:lumMod val="50000"/>
                </a:schemeClr>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397</Words>
  <Application>Microsoft Office PowerPoint</Application>
  <PresentationFormat>On-screen Show (4:3)</PresentationFormat>
  <Paragraphs>46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Victory in Defeat</vt:lpstr>
      <vt:lpstr>Slide 2</vt:lpstr>
      <vt:lpstr>God’s ways vs. our own </vt:lpstr>
      <vt:lpstr>God’s ways vs. our own </vt:lpstr>
      <vt:lpstr>God’s ways vs. our own </vt:lpstr>
      <vt:lpstr>God’s ways vs. our own </vt:lpstr>
      <vt:lpstr>God’s ways vs. our own </vt:lpstr>
      <vt:lpstr>God’s ways vs. our own </vt:lpstr>
      <vt:lpstr>Good from Bad, Victory in Defeat</vt:lpstr>
      <vt:lpstr>Good from Bad, Victory in Defeat</vt:lpstr>
      <vt:lpstr>Good from Bad, Victory in Defeat</vt:lpstr>
      <vt:lpstr>Good from Bad, Victory in Defeat</vt:lpstr>
      <vt:lpstr>Good from Bad, Victory in Defeat</vt:lpstr>
      <vt:lpstr>Good from Bad, Victory in Defeat</vt:lpstr>
      <vt:lpstr>What it means to me?</vt:lpstr>
      <vt:lpstr>What it means to me?</vt:lpstr>
      <vt:lpstr>What it means to me?</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Victory in Defeat</dc:title>
  <dc:creator>Paul R Kipgen</dc:creator>
  <cp:lastModifiedBy>Paul Kipgen</cp:lastModifiedBy>
  <cp:revision>5</cp:revision>
  <dcterms:created xsi:type="dcterms:W3CDTF">2013-10-20T04:32:54Z</dcterms:created>
  <dcterms:modified xsi:type="dcterms:W3CDTF">2013-10-20T05:12:39Z</dcterms:modified>
</cp:coreProperties>
</file>