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86444" autoAdjust="0"/>
  </p:normalViewPr>
  <p:slideViewPr>
    <p:cSldViewPr>
      <p:cViewPr varScale="1">
        <p:scale>
          <a:sx n="64" d="100"/>
          <a:sy n="64" d="100"/>
        </p:scale>
        <p:origin x="-3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312719A0-34EC-4BAE-BD89-89A7D4572A1E}" type="datetimeFigureOut">
              <a:rPr lang="en-US" smtClean="0"/>
              <a:t>10/1/2013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23B061D-60EA-4BC3-BA86-193552D81082}"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43C836D2-906E-48C0-804A-51A8DFBAD639}" type="datetimeFigureOut">
              <a:rPr lang="en-US" smtClean="0"/>
              <a:pPr/>
              <a:t>10/1/2013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47433CF-20D7-4E21-9159-E63A96826B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Many modern translations have </a:t>
            </a:r>
            <a:r>
              <a:rPr lang="en-US" b="1" dirty="0" smtClean="0">
                <a:solidFill>
                  <a:srgbClr val="00B050"/>
                </a:solidFill>
              </a:rPr>
              <a:t>ROOMS</a:t>
            </a:r>
            <a:r>
              <a:rPr lang="en-US" dirty="0" smtClean="0"/>
              <a:t>	instead of Mansions.  </a:t>
            </a:r>
            <a:r>
              <a:rPr lang="en-US" b="1" dirty="0" smtClean="0">
                <a:solidFill>
                  <a:srgbClr val="00B050"/>
                </a:solidFill>
              </a:rPr>
              <a:t>Literal=staying</a:t>
            </a:r>
            <a:r>
              <a:rPr lang="en-US" b="1" baseline="0" dirty="0" smtClean="0">
                <a:solidFill>
                  <a:srgbClr val="00B050"/>
                </a:solidFill>
              </a:rPr>
              <a:t> places</a:t>
            </a:r>
            <a:r>
              <a:rPr lang="en-US" b="1" baseline="0" dirty="0" smtClean="0"/>
              <a:t>.</a:t>
            </a:r>
          </a:p>
          <a:p>
            <a:r>
              <a:rPr lang="en-US" baseline="0" dirty="0" smtClean="0"/>
              <a:t>Jesus is reassuring His disciples that, though He will be betrayed and killed, He will be in Heaven with God the Father preparing a place there for when He comes to get them.  LOTS OF ROOM.    What kind of place?  </a:t>
            </a:r>
            <a:r>
              <a:rPr lang="en-US" b="1" baseline="0" dirty="0" smtClean="0"/>
              <a:t>It’s going to be good if Jesus builds it.</a:t>
            </a:r>
            <a:endParaRPr lang="en-US" b="1"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a:t>
            </a:r>
            <a:r>
              <a:rPr lang="en-US" b="1" dirty="0" smtClean="0"/>
              <a:t>work to do </a:t>
            </a:r>
            <a:r>
              <a:rPr lang="en-US" dirty="0" smtClean="0"/>
              <a:t>to </a:t>
            </a:r>
            <a:r>
              <a:rPr lang="en-US" b="1" dirty="0" smtClean="0"/>
              <a:t>prepare for His coming</a:t>
            </a:r>
            <a:r>
              <a:rPr lang="en-US" b="1" baseline="0" dirty="0" smtClean="0"/>
              <a:t> </a:t>
            </a:r>
            <a:r>
              <a:rPr lang="en-US" baseline="0" dirty="0" smtClean="0"/>
              <a:t>to get His bride.  His bride must be ready the moment He comes.  The Holy Spirit (symbolized by the oil in the lamps) empowers us to learn, to grow, to make disciples and teach them to observe all He has commanded (Matthew 28:19,20)</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 WILL come to take His bride to her home with the Father.  We must be ready, with our lamps burning bright!</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earth, He became a </a:t>
            </a:r>
            <a:r>
              <a:rPr lang="en-US" b="1" dirty="0" smtClean="0"/>
              <a:t>master carpenter.  </a:t>
            </a:r>
            <a:r>
              <a:rPr lang="en-US" dirty="0" smtClean="0"/>
              <a:t>Not only with wood.  The Greek word means</a:t>
            </a:r>
            <a:r>
              <a:rPr lang="en-US" baseline="0" dirty="0" smtClean="0"/>
              <a:t> someone who also works with stone.  There was not a lot of wood in Israel, but plenty of stones—rocks everywhere!  </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typical house had rooms, some second-story,</a:t>
            </a:r>
            <a:r>
              <a:rPr lang="en-US" baseline="0" dirty="0" smtClean="0"/>
              <a:t> (remember the “UPPER ROOM), built around an open courtyard like this picture.</a:t>
            </a:r>
          </a:p>
          <a:p>
            <a:r>
              <a:rPr lang="en-US" baseline="0" dirty="0" smtClean="0"/>
              <a:t>In doing some research, I discovered that </a:t>
            </a:r>
            <a:r>
              <a:rPr lang="en-US" b="1" baseline="0" dirty="0" smtClean="0"/>
              <a:t>married sons would ADD ON ROOMS to their father’s </a:t>
            </a:r>
            <a:r>
              <a:rPr lang="en-US" baseline="0" dirty="0" smtClean="0"/>
              <a:t>house when they married; so Jesus’ hearers would relate to “MANY ROOMS”.</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Archaeologists have found ancient homes with MANY ROOMS ADDED.</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Marriages</a:t>
            </a:r>
            <a:r>
              <a:rPr lang="en-US" dirty="0" smtClean="0"/>
              <a:t>, in Jesus’ day, were arranged by the fathers.  </a:t>
            </a:r>
            <a:r>
              <a:rPr lang="en-US" b="0" dirty="0" smtClean="0"/>
              <a:t>The </a:t>
            </a:r>
            <a:r>
              <a:rPr lang="en-US" b="1" dirty="0" smtClean="0"/>
              <a:t>Bride Price </a:t>
            </a:r>
            <a:r>
              <a:rPr lang="en-US" b="0" dirty="0" smtClean="0"/>
              <a:t>was</a:t>
            </a:r>
            <a:r>
              <a:rPr lang="en-US" b="0" baseline="0" dirty="0" smtClean="0"/>
              <a:t> negotiated and paid.  They were espoused.  The bridegroom promised to return for her when the house was prepared.  She waited.  The wedding occurred when the bridegroom  returned.  Wedding guests, dressed in special garments, waited.  If at night they </a:t>
            </a:r>
            <a:r>
              <a:rPr lang="en-US" b="1" baseline="0" dirty="0" smtClean="0"/>
              <a:t>had to have a lamp</a:t>
            </a:r>
            <a:r>
              <a:rPr lang="en-US" b="0" baseline="0" dirty="0" smtClean="0"/>
              <a:t> for the procession or could not participate in the festivities.</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an ancient oil lamp I bought in Israel and had it mounted on pedestal.  It was made with a rare black clay.  </a:t>
            </a:r>
            <a:r>
              <a:rPr lang="en-US" b="1" baseline="0" dirty="0" smtClean="0"/>
              <a:t>Note the size</a:t>
            </a:r>
            <a:r>
              <a:rPr lang="en-US" baseline="0" dirty="0" smtClean="0"/>
              <a:t>.  It could not contain much olive oil.</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Father has given the Church to Jesus to be his bride.</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bride price was negotiated by the fathers of the bride and groom, and reflected her</a:t>
            </a:r>
            <a:r>
              <a:rPr lang="en-US" baseline="0" dirty="0" smtClean="0"/>
              <a:t> value to him.  </a:t>
            </a:r>
            <a:r>
              <a:rPr lang="en-US" b="1" baseline="0" dirty="0" smtClean="0"/>
              <a:t>WHAT WAS THE FATHER WILLING TO PAY?  His death on the Cross.</a:t>
            </a:r>
            <a:endParaRPr lang="en-US" b="1"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“Christ also loved the church and GAVE HIMSELF FOR HER…”  Eph. 5:25</a:t>
            </a:r>
            <a:endParaRPr lang="en-US" dirty="0"/>
          </a:p>
        </p:txBody>
      </p:sp>
      <p:sp>
        <p:nvSpPr>
          <p:cNvPr id="4" name="Slide Number Placeholder 3"/>
          <p:cNvSpPr>
            <a:spLocks noGrp="1"/>
          </p:cNvSpPr>
          <p:nvPr>
            <p:ph type="sldNum" sz="quarter" idx="10"/>
          </p:nvPr>
        </p:nvSpPr>
        <p:spPr/>
        <p:txBody>
          <a:bodyPr/>
          <a:lstStyle/>
          <a:p>
            <a:fld id="{347433CF-20D7-4E21-9159-E63A96826BC9}"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BD5DEF-E163-4AD0-8951-8F5FD8CFDF25}" type="datetimeFigureOut">
              <a:rPr lang="en-US" smtClean="0"/>
              <a:pPr/>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D5DEF-E163-4AD0-8951-8F5FD8CFDF25}" type="datetimeFigureOut">
              <a:rPr lang="en-US" smtClean="0"/>
              <a:pPr/>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D5DEF-E163-4AD0-8951-8F5FD8CFDF25}" type="datetimeFigureOut">
              <a:rPr lang="en-US" smtClean="0"/>
              <a:pPr/>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BD5DEF-E163-4AD0-8951-8F5FD8CFDF25}" type="datetimeFigureOut">
              <a:rPr lang="en-US" smtClean="0"/>
              <a:pPr/>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BD5DEF-E163-4AD0-8951-8F5FD8CFDF25}" type="datetimeFigureOut">
              <a:rPr lang="en-US" smtClean="0"/>
              <a:pPr/>
              <a:t>10/1/2013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BD5DEF-E163-4AD0-8951-8F5FD8CFDF25}" type="datetimeFigureOut">
              <a:rPr lang="en-US" smtClean="0"/>
              <a:pPr/>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D5DEF-E163-4AD0-8951-8F5FD8CFDF25}" type="datetimeFigureOut">
              <a:rPr lang="en-US" smtClean="0"/>
              <a:pPr/>
              <a:t>10/1/2013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BD5DEF-E163-4AD0-8951-8F5FD8CFDF25}" type="datetimeFigureOut">
              <a:rPr lang="en-US" smtClean="0"/>
              <a:pPr/>
              <a:t>10/1/2013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D5DEF-E163-4AD0-8951-8F5FD8CFDF25}" type="datetimeFigureOut">
              <a:rPr lang="en-US" smtClean="0"/>
              <a:pPr/>
              <a:t>10/1/2013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D5DEF-E163-4AD0-8951-8F5FD8CFDF25}" type="datetimeFigureOut">
              <a:rPr lang="en-US" smtClean="0"/>
              <a:pPr/>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D5DEF-E163-4AD0-8951-8F5FD8CFDF25}" type="datetimeFigureOut">
              <a:rPr lang="en-US" smtClean="0"/>
              <a:pPr/>
              <a:t>10/1/2013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8E0ABC-2B58-4A78-B343-F45BB59CF8E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D5DEF-E163-4AD0-8951-8F5FD8CFDF25}" type="datetimeFigureOut">
              <a:rPr lang="en-US" smtClean="0"/>
              <a:pPr/>
              <a:t>10/1/2013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E0ABC-2B58-4A78-B343-F45BB59CF8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274638"/>
            <a:ext cx="8229600" cy="792162"/>
          </a:xfrm>
        </p:spPr>
        <p:txBody>
          <a:bodyPr>
            <a:normAutofit/>
          </a:bodyPr>
          <a:lstStyle/>
          <a:p>
            <a:r>
              <a:rPr lang="en-US" dirty="0" smtClean="0"/>
              <a:t>JOHN 14:1-3</a:t>
            </a:r>
            <a:endParaRPr lang="en-US" dirty="0"/>
          </a:p>
        </p:txBody>
      </p:sp>
      <p:sp>
        <p:nvSpPr>
          <p:cNvPr id="11" name="Content Placeholder 10"/>
          <p:cNvSpPr>
            <a:spLocks noGrp="1"/>
          </p:cNvSpPr>
          <p:nvPr>
            <p:ph idx="1"/>
          </p:nvPr>
        </p:nvSpPr>
        <p:spPr>
          <a:xfrm>
            <a:off x="0" y="1143000"/>
            <a:ext cx="9144000" cy="5715000"/>
          </a:xfrm>
        </p:spPr>
        <p:txBody>
          <a:bodyPr>
            <a:noAutofit/>
          </a:bodyPr>
          <a:lstStyle/>
          <a:p>
            <a:pPr>
              <a:buNone/>
            </a:pPr>
            <a:r>
              <a:rPr lang="en-US" sz="4000" dirty="0" smtClean="0"/>
              <a:t>1.  </a:t>
            </a:r>
            <a:r>
              <a:rPr lang="en-US" sz="4000" b="1" dirty="0" smtClean="0"/>
              <a:t>“Let not your heart be troubled; you believe in God, believe also in Me.</a:t>
            </a:r>
          </a:p>
          <a:p>
            <a:pPr>
              <a:buNone/>
            </a:pPr>
            <a:r>
              <a:rPr lang="en-US" sz="4000" b="1" dirty="0" smtClean="0"/>
              <a:t>2.  In My Father’s house are many </a:t>
            </a:r>
            <a:r>
              <a:rPr lang="en-US" sz="4000" b="1" dirty="0" smtClean="0">
                <a:solidFill>
                  <a:srgbClr val="00B050"/>
                </a:solidFill>
              </a:rPr>
              <a:t>mansions</a:t>
            </a:r>
            <a:r>
              <a:rPr lang="en-US" sz="4000" b="1" dirty="0" smtClean="0"/>
              <a:t>; if it were not so, I would have told you.  </a:t>
            </a:r>
            <a:r>
              <a:rPr lang="en-US" sz="4000" b="1" u="sng" dirty="0" smtClean="0"/>
              <a:t>I go to prepare </a:t>
            </a:r>
            <a:r>
              <a:rPr lang="en-US" sz="4000" b="1" u="sng" dirty="0" smtClean="0">
                <a:solidFill>
                  <a:srgbClr val="00B050"/>
                </a:solidFill>
              </a:rPr>
              <a:t>a place </a:t>
            </a:r>
            <a:r>
              <a:rPr lang="en-US" sz="4000" b="1" u="sng" dirty="0" smtClean="0"/>
              <a:t>for you</a:t>
            </a:r>
            <a:r>
              <a:rPr lang="en-US" sz="4000" b="1" dirty="0" smtClean="0"/>
              <a:t>.</a:t>
            </a:r>
          </a:p>
          <a:p>
            <a:pPr>
              <a:buNone/>
            </a:pPr>
            <a:r>
              <a:rPr lang="en-US" sz="4000" b="1" dirty="0" smtClean="0"/>
              <a:t>3.  And if I go and prepare a place for you, I will come again and receive you to Myself; that where I am, there you may be also.”</a:t>
            </a:r>
            <a:endParaRPr lang="en-US"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Placeholder 4" descr="Christ-on-crosssunset silhouet.jpg"/>
          <p:cNvPicPr>
            <a:picLocks noGrp="1" noChangeAspect="1"/>
          </p:cNvPicPr>
          <p:nvPr>
            <p:ph type="pic" idx="1"/>
          </p:nvPr>
        </p:nvPicPr>
        <p:blipFill>
          <a:blip r:embed="rId3" cstate="print"/>
          <a:srcRect l="6410" r="6410"/>
          <a:stretch>
            <a:fillRect/>
          </a:stretch>
        </p:blipFill>
        <p:spPr>
          <a:xfrm>
            <a:off x="0" y="0"/>
            <a:ext cx="9144000" cy="6858000"/>
          </a:xfrm>
        </p:spPr>
      </p:pic>
      <p:sp>
        <p:nvSpPr>
          <p:cNvPr id="4" name="Text Placeholder 3"/>
          <p:cNvSpPr>
            <a:spLocks noGrp="1"/>
          </p:cNvSpPr>
          <p:nvPr>
            <p:ph type="body" sz="half" idx="2"/>
          </p:nvPr>
        </p:nvSpPr>
        <p:spPr>
          <a:xfrm>
            <a:off x="228600" y="228600"/>
            <a:ext cx="6400800" cy="5791200"/>
          </a:xfrm>
        </p:spPr>
        <p:txBody>
          <a:bodyPr>
            <a:noAutofit/>
          </a:bodyPr>
          <a:lstStyle/>
          <a:p>
            <a:r>
              <a:rPr lang="en-US" sz="7200" b="1" dirty="0" smtClean="0"/>
              <a:t>The price Christ paid </a:t>
            </a:r>
          </a:p>
          <a:p>
            <a:r>
              <a:rPr lang="en-US" sz="7200" b="1" dirty="0" smtClean="0"/>
              <a:t>For His Bride</a:t>
            </a:r>
          </a:p>
          <a:p>
            <a:r>
              <a:rPr lang="en-US" sz="3200" b="1" dirty="0" smtClean="0">
                <a:solidFill>
                  <a:schemeClr val="bg1"/>
                </a:solidFill>
              </a:rPr>
              <a:t>             “He gave himself for her…”</a:t>
            </a:r>
            <a:r>
              <a:rPr lang="en-US" sz="7200" b="1" dirty="0" smtClean="0"/>
              <a:t> </a:t>
            </a:r>
            <a:endParaRPr lang="en-US" sz="7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Placeholder 4" descr="Christ's ascension panorama.jpg"/>
          <p:cNvPicPr>
            <a:picLocks noGrp="1" noChangeAspect="1"/>
          </p:cNvPicPr>
          <p:nvPr>
            <p:ph type="pic" idx="1"/>
          </p:nvPr>
        </p:nvPicPr>
        <p:blipFill>
          <a:blip r:embed="rId3" cstate="print"/>
          <a:srcRect t="15505" b="15505"/>
          <a:stretch>
            <a:fillRect/>
          </a:stretch>
        </p:blipFill>
        <p:spPr>
          <a:xfrm>
            <a:off x="0" y="0"/>
            <a:ext cx="9144000" cy="6858000"/>
          </a:xfrm>
        </p:spPr>
      </p:pic>
      <p:sp>
        <p:nvSpPr>
          <p:cNvPr id="4" name="Text Placeholder 3"/>
          <p:cNvSpPr>
            <a:spLocks noGrp="1"/>
          </p:cNvSpPr>
          <p:nvPr>
            <p:ph type="body" sz="half" idx="2"/>
          </p:nvPr>
        </p:nvSpPr>
        <p:spPr>
          <a:xfrm>
            <a:off x="381000" y="0"/>
            <a:ext cx="8458200" cy="6553200"/>
          </a:xfrm>
        </p:spPr>
        <p:txBody>
          <a:bodyPr>
            <a:noAutofit/>
          </a:bodyPr>
          <a:lstStyle/>
          <a:p>
            <a:r>
              <a:rPr lang="en-US" sz="6000" b="1" dirty="0" smtClean="0">
                <a:solidFill>
                  <a:schemeClr val="accent6">
                    <a:lumMod val="75000"/>
                  </a:schemeClr>
                </a:solidFill>
              </a:rPr>
              <a:t>“</a:t>
            </a:r>
            <a:r>
              <a:rPr lang="en-US" sz="6600" b="1" dirty="0" smtClean="0">
                <a:solidFill>
                  <a:schemeClr val="accent6">
                    <a:lumMod val="75000"/>
                  </a:schemeClr>
                </a:solidFill>
              </a:rPr>
              <a:t>I go to  prepare a</a:t>
            </a:r>
          </a:p>
          <a:p>
            <a:r>
              <a:rPr lang="en-US" sz="6600" b="1" dirty="0" smtClean="0">
                <a:solidFill>
                  <a:schemeClr val="accent6">
                    <a:lumMod val="75000"/>
                  </a:schemeClr>
                </a:solidFill>
              </a:rPr>
              <a:t> place for you…</a:t>
            </a:r>
          </a:p>
          <a:p>
            <a:r>
              <a:rPr lang="en-US" sz="6600" b="1" dirty="0" smtClean="0">
                <a:solidFill>
                  <a:schemeClr val="accent6">
                    <a:lumMod val="75000"/>
                  </a:schemeClr>
                </a:solidFill>
              </a:rPr>
              <a:t>   You go into all the           world and be my   witnesses.”</a:t>
            </a:r>
          </a:p>
          <a:p>
            <a:endParaRPr lang="en-US" sz="6000" b="1" dirty="0" smtClean="0">
              <a:solidFill>
                <a:schemeClr val="accent6">
                  <a:lumMod val="75000"/>
                </a:schemeClr>
              </a:solidFill>
            </a:endParaRPr>
          </a:p>
          <a:p>
            <a:r>
              <a:rPr lang="en-US" sz="6000" dirty="0" smtClean="0">
                <a:solidFill>
                  <a:schemeClr val="accent6">
                    <a:lumMod val="75000"/>
                  </a:schemeClr>
                </a:solidFill>
              </a:rPr>
              <a:t> </a:t>
            </a:r>
            <a:endParaRPr lang="en-US" sz="6000" dirty="0">
              <a:solidFill>
                <a:schemeClr val="accent6">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descr="picture-Jesus Christ's Second Coming.JPG"/>
          <p:cNvPicPr>
            <a:picLocks noGrp="1" noChangeAspect="1"/>
          </p:cNvPicPr>
          <p:nvPr>
            <p:ph type="pic" idx="1"/>
          </p:nvPr>
        </p:nvPicPr>
        <p:blipFill>
          <a:blip r:embed="rId3" cstate="print"/>
          <a:srcRect l="5333" r="5333"/>
          <a:stretch>
            <a:fillRect/>
          </a:stretch>
        </p:blipFill>
        <p:spPr>
          <a:xfrm>
            <a:off x="0" y="0"/>
            <a:ext cx="9144000" cy="6858000"/>
          </a:xfrm>
        </p:spPr>
      </p:pic>
      <p:sp>
        <p:nvSpPr>
          <p:cNvPr id="4" name="Text Placeholder 3"/>
          <p:cNvSpPr>
            <a:spLocks noGrp="1"/>
          </p:cNvSpPr>
          <p:nvPr>
            <p:ph type="body" sz="half" idx="2"/>
          </p:nvPr>
        </p:nvSpPr>
        <p:spPr>
          <a:xfrm>
            <a:off x="381000" y="4191000"/>
            <a:ext cx="8305800" cy="1752600"/>
          </a:xfrm>
        </p:spPr>
        <p:txBody>
          <a:bodyPr>
            <a:normAutofit/>
          </a:bodyPr>
          <a:lstStyle/>
          <a:p>
            <a:r>
              <a:rPr lang="en-US" sz="5400" b="1" dirty="0" smtClean="0">
                <a:solidFill>
                  <a:schemeClr val="bg1"/>
                </a:solidFill>
              </a:rPr>
              <a:t>                 </a:t>
            </a:r>
            <a:r>
              <a:rPr lang="en-US" sz="6600" b="1" dirty="0" smtClean="0">
                <a:solidFill>
                  <a:schemeClr val="bg1"/>
                </a:solidFill>
              </a:rPr>
              <a:t>Are you ready?</a:t>
            </a:r>
            <a:endParaRPr lang="en-US" sz="6600"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descr="picture-Jesus son of carpenter.jpg"/>
          <p:cNvPicPr>
            <a:picLocks noGrp="1" noChangeAspect="1"/>
          </p:cNvPicPr>
          <p:nvPr>
            <p:ph type="pic" idx="1"/>
          </p:nvPr>
        </p:nvPicPr>
        <p:blipFill>
          <a:blip r:embed="rId3" cstate="print"/>
          <a:srcRect t="88" b="88"/>
          <a:stretch>
            <a:fillRect/>
          </a:stretch>
        </p:blipFill>
        <p:spPr>
          <a:xfrm>
            <a:off x="0" y="0"/>
            <a:ext cx="9144000" cy="5989241"/>
          </a:xfrm>
        </p:spPr>
      </p:pic>
      <p:sp>
        <p:nvSpPr>
          <p:cNvPr id="4" name="Text Placeholder 3"/>
          <p:cNvSpPr>
            <a:spLocks noGrp="1"/>
          </p:cNvSpPr>
          <p:nvPr>
            <p:ph type="body" sz="half" idx="2"/>
          </p:nvPr>
        </p:nvSpPr>
        <p:spPr>
          <a:xfrm>
            <a:off x="0" y="5867400"/>
            <a:ext cx="9144000" cy="804862"/>
          </a:xfrm>
        </p:spPr>
        <p:txBody>
          <a:bodyPr>
            <a:noAutofit/>
          </a:bodyPr>
          <a:lstStyle/>
          <a:p>
            <a:r>
              <a:rPr lang="en-US" sz="5400" dirty="0" smtClean="0">
                <a:solidFill>
                  <a:srgbClr val="FF0000"/>
                </a:solidFill>
              </a:rPr>
              <a:t>Jesus grew up building things</a:t>
            </a:r>
            <a:endParaRPr lang="en-US" sz="54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descr="Ancient houses-reconstr. courtyard.jpg"/>
          <p:cNvPicPr>
            <a:picLocks noGrp="1" noChangeAspect="1"/>
          </p:cNvPicPr>
          <p:nvPr>
            <p:ph type="pic" idx="1"/>
          </p:nvPr>
        </p:nvPicPr>
        <p:blipFill>
          <a:blip r:embed="rId3" cstate="print"/>
          <a:srcRect/>
          <a:stretch>
            <a:fillRect/>
          </a:stretch>
        </p:blipFill>
        <p:spPr>
          <a:xfrm>
            <a:off x="0" y="0"/>
            <a:ext cx="9144000" cy="6019800"/>
          </a:xfrm>
        </p:spPr>
      </p:pic>
      <p:sp>
        <p:nvSpPr>
          <p:cNvPr id="4" name="Text Placeholder 3"/>
          <p:cNvSpPr>
            <a:spLocks noGrp="1"/>
          </p:cNvSpPr>
          <p:nvPr>
            <p:ph type="body" sz="half" idx="2"/>
          </p:nvPr>
        </p:nvSpPr>
        <p:spPr>
          <a:xfrm>
            <a:off x="0" y="6053138"/>
            <a:ext cx="9144000" cy="804862"/>
          </a:xfrm>
        </p:spPr>
        <p:txBody>
          <a:bodyPr>
            <a:noAutofit/>
          </a:bodyPr>
          <a:lstStyle/>
          <a:p>
            <a:r>
              <a:rPr lang="en-US" sz="4800" dirty="0" smtClean="0">
                <a:solidFill>
                  <a:schemeClr val="tx2">
                    <a:lumMod val="60000"/>
                    <a:lumOff val="40000"/>
                  </a:schemeClr>
                </a:solidFill>
              </a:rPr>
              <a:t>Most houses were built of stones</a:t>
            </a:r>
            <a:endParaRPr lang="en-US" sz="4800" dirty="0">
              <a:solidFill>
                <a:schemeClr val="tx2">
                  <a:lumMod val="60000"/>
                  <a:lumOff val="4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descr="Ancient houses-drawing of complex.gif"/>
          <p:cNvPicPr>
            <a:picLocks noGrp="1" noChangeAspect="1"/>
          </p:cNvPicPr>
          <p:nvPr>
            <p:ph type="pic" idx="1"/>
          </p:nvPr>
        </p:nvPicPr>
        <p:blipFill>
          <a:blip r:embed="rId3" cstate="print"/>
          <a:srcRect t="21406" b="21406"/>
          <a:stretch>
            <a:fillRect/>
          </a:stretch>
        </p:blipFill>
        <p:spPr>
          <a:xfrm>
            <a:off x="228600" y="0"/>
            <a:ext cx="8915400" cy="6324600"/>
          </a:xfrm>
        </p:spPr>
      </p:pic>
      <p:sp>
        <p:nvSpPr>
          <p:cNvPr id="4" name="Text Placeholder 3"/>
          <p:cNvSpPr>
            <a:spLocks noGrp="1"/>
          </p:cNvSpPr>
          <p:nvPr>
            <p:ph type="body" sz="half" idx="2"/>
          </p:nvPr>
        </p:nvSpPr>
        <p:spPr>
          <a:xfrm>
            <a:off x="762000" y="6248400"/>
            <a:ext cx="6516688" cy="609600"/>
          </a:xfrm>
        </p:spPr>
        <p:txBody>
          <a:bodyPr>
            <a:noAutofit/>
          </a:bodyPr>
          <a:lstStyle/>
          <a:p>
            <a:r>
              <a:rPr lang="en-US" sz="4000" dirty="0" smtClean="0">
                <a:solidFill>
                  <a:schemeClr val="accent2">
                    <a:lumMod val="75000"/>
                  </a:schemeClr>
                </a:solidFill>
              </a:rPr>
              <a:t>Many rooms could be built on</a:t>
            </a:r>
            <a:endParaRPr lang="en-US" sz="4000" dirty="0">
              <a:solidFill>
                <a:schemeClr val="accent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050"/>
            <a:ext cx="3200401" cy="1162050"/>
          </a:xfrm>
        </p:spPr>
        <p:txBody>
          <a:bodyPr>
            <a:noAutofit/>
          </a:bodyPr>
          <a:lstStyle/>
          <a:p>
            <a:r>
              <a:rPr lang="en-US" sz="4800" dirty="0" smtClean="0"/>
              <a:t>marriage customs</a:t>
            </a:r>
            <a:endParaRPr lang="en-US" sz="4800" dirty="0"/>
          </a:p>
        </p:txBody>
      </p:sp>
      <p:sp>
        <p:nvSpPr>
          <p:cNvPr id="3" name="Content Placeholder 2"/>
          <p:cNvSpPr>
            <a:spLocks noGrp="1"/>
          </p:cNvSpPr>
          <p:nvPr>
            <p:ph idx="1"/>
          </p:nvPr>
        </p:nvSpPr>
        <p:spPr>
          <a:xfrm>
            <a:off x="2362200" y="273050"/>
            <a:ext cx="7315200" cy="6584950"/>
          </a:xfrm>
          <a:effectLst>
            <a:softEdge rad="127000"/>
          </a:effectLst>
        </p:spPr>
        <p:txBody>
          <a:bodyPr/>
          <a:lstStyle/>
          <a:p>
            <a:pPr>
              <a:buNone/>
            </a:pPr>
            <a:r>
              <a:rPr lang="en-US" b="1" dirty="0" smtClean="0"/>
              <a:t> Then shall the kingdom of heaven be likened to ten virgins who took their lamps and</a:t>
            </a:r>
          </a:p>
          <a:p>
            <a:pPr>
              <a:buNone/>
            </a:pPr>
            <a:r>
              <a:rPr lang="en-US" b="1" dirty="0" smtClean="0"/>
              <a:t>went out to meet the</a:t>
            </a:r>
          </a:p>
          <a:p>
            <a:pPr>
              <a:buNone/>
            </a:pPr>
            <a:r>
              <a:rPr lang="en-US" b="1" dirty="0" smtClean="0"/>
              <a:t>bridegroom…the foolish</a:t>
            </a:r>
          </a:p>
          <a:p>
            <a:pPr>
              <a:buNone/>
            </a:pPr>
            <a:r>
              <a:rPr lang="en-US" b="1" dirty="0" smtClean="0"/>
              <a:t>took no oil with them.  But while</a:t>
            </a:r>
          </a:p>
          <a:p>
            <a:pPr>
              <a:buNone/>
            </a:pPr>
            <a:r>
              <a:rPr lang="en-US" b="1" dirty="0" smtClean="0"/>
              <a:t>the bridegroom was delayed,  they all</a:t>
            </a:r>
          </a:p>
          <a:p>
            <a:pPr>
              <a:buNone/>
            </a:pPr>
            <a:r>
              <a:rPr lang="en-US" b="1" dirty="0" smtClean="0"/>
              <a:t> slept.   And at midnight a cry was </a:t>
            </a:r>
          </a:p>
          <a:p>
            <a:pPr>
              <a:buNone/>
            </a:pPr>
            <a:r>
              <a:rPr lang="en-US" b="1" dirty="0" smtClean="0"/>
              <a:t>heard: Behold, the bridegroom is</a:t>
            </a:r>
          </a:p>
          <a:p>
            <a:pPr>
              <a:buNone/>
            </a:pPr>
            <a:r>
              <a:rPr lang="en-US" b="1" dirty="0" smtClean="0"/>
              <a:t>coming; go out to meet him! </a:t>
            </a:r>
          </a:p>
          <a:p>
            <a:pPr>
              <a:buNone/>
            </a:pPr>
            <a:r>
              <a:rPr lang="en-US" b="1" dirty="0" smtClean="0"/>
              <a:t>                       Matthew 25:1-6</a:t>
            </a:r>
            <a:endParaRPr lang="en-US" b="1" dirty="0"/>
          </a:p>
        </p:txBody>
      </p:sp>
      <p:sp>
        <p:nvSpPr>
          <p:cNvPr id="4" name="Text Placeholder 3"/>
          <p:cNvSpPr>
            <a:spLocks noGrp="1"/>
          </p:cNvSpPr>
          <p:nvPr>
            <p:ph type="body" sz="half" idx="2"/>
          </p:nvPr>
        </p:nvSpPr>
        <p:spPr>
          <a:xfrm>
            <a:off x="0" y="1435100"/>
            <a:ext cx="2895601" cy="5270500"/>
          </a:xfrm>
        </p:spPr>
        <p:txBody>
          <a:bodyPr/>
          <a:lstStyle/>
          <a:p>
            <a:endParaRPr lang="en-US" dirty="0"/>
          </a:p>
        </p:txBody>
      </p:sp>
      <p:pic>
        <p:nvPicPr>
          <p:cNvPr id="5" name="Picture 4" descr="Ancient oil lamp -2-COPY.jpg"/>
          <p:cNvPicPr>
            <a:picLocks noChangeAspect="1"/>
          </p:cNvPicPr>
          <p:nvPr/>
        </p:nvPicPr>
        <p:blipFill>
          <a:blip r:embed="rId3" cstate="print"/>
          <a:stretch>
            <a:fillRect/>
          </a:stretch>
        </p:blipFill>
        <p:spPr>
          <a:xfrm>
            <a:off x="6848475" y="1219200"/>
            <a:ext cx="2295525" cy="1609725"/>
          </a:xfrm>
          <a:prstGeom prst="rect">
            <a:avLst/>
          </a:prstGeom>
        </p:spPr>
      </p:pic>
      <p:pic>
        <p:nvPicPr>
          <p:cNvPr id="7" name="Picture 6" descr="Jewish-Wedding-Ceremony-in-Maryland.jpg"/>
          <p:cNvPicPr>
            <a:picLocks noChangeAspect="1"/>
          </p:cNvPicPr>
          <p:nvPr/>
        </p:nvPicPr>
        <p:blipFill>
          <a:blip r:embed="rId4" cstate="print"/>
          <a:stretch>
            <a:fillRect/>
          </a:stretch>
        </p:blipFill>
        <p:spPr>
          <a:xfrm>
            <a:off x="12663" y="1905000"/>
            <a:ext cx="2120937" cy="44196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Picture Placeholder 4" descr="picture-my ancieent oil lamp.jpg"/>
          <p:cNvPicPr>
            <a:picLocks noGrp="1" noChangeAspect="1"/>
          </p:cNvPicPr>
          <p:nvPr>
            <p:ph type="pic" idx="1"/>
          </p:nvPr>
        </p:nvPicPr>
        <p:blipFill>
          <a:blip r:embed="rId3" cstate="print"/>
          <a:srcRect t="413" b="413"/>
          <a:stretch>
            <a:fillRect/>
          </a:stretch>
        </p:blipFill>
        <p:spPr>
          <a:xfrm>
            <a:off x="228600" y="612775"/>
            <a:ext cx="8153400" cy="6115050"/>
          </a:xfrm>
        </p:spPr>
      </p:pic>
      <p:sp>
        <p:nvSpPr>
          <p:cNvPr id="4" name="Text Placeholder 3"/>
          <p:cNvSpPr>
            <a:spLocks noGrp="1"/>
          </p:cNvSpPr>
          <p:nvPr>
            <p:ph type="body" sz="half" idx="2"/>
          </p:nvPr>
        </p:nvSpPr>
        <p:spPr>
          <a:xfrm>
            <a:off x="0" y="0"/>
            <a:ext cx="5486400" cy="804862"/>
          </a:xfrm>
        </p:spPr>
        <p:txBody>
          <a:bodyPr>
            <a:normAutofit/>
          </a:bodyPr>
          <a:lstStyle/>
          <a:p>
            <a:r>
              <a:rPr lang="en-US" sz="2800" dirty="0" smtClean="0"/>
              <a:t>Ancient oil lamp</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9800"/>
            <a:ext cx="9144000" cy="2133600"/>
          </a:xfrm>
        </p:spPr>
        <p:txBody>
          <a:bodyPr>
            <a:noAutofit/>
          </a:bodyPr>
          <a:lstStyle/>
          <a:p>
            <a:r>
              <a:rPr lang="en-US" sz="7200" dirty="0" smtClean="0">
                <a:latin typeface="Lisbon Cursive" pitchFamily="66" charset="0"/>
              </a:rPr>
              <a:t>The church is the bride of </a:t>
            </a:r>
            <a:r>
              <a:rPr lang="en-US" sz="7200" dirty="0" err="1" smtClean="0">
                <a:latin typeface="Lisbon Cursive" pitchFamily="66" charset="0"/>
              </a:rPr>
              <a:t>christ</a:t>
            </a:r>
            <a:endParaRPr lang="en-US" sz="7200" dirty="0">
              <a:latin typeface="Lisbon Cursive" pitchFamily="66" charset="0"/>
            </a:endParaRPr>
          </a:p>
        </p:txBody>
      </p:sp>
      <p:sp>
        <p:nvSpPr>
          <p:cNvPr id="3" name="Text Placeholder 2"/>
          <p:cNvSpPr>
            <a:spLocks noGrp="1"/>
          </p:cNvSpPr>
          <p:nvPr>
            <p:ph type="body" idx="1"/>
          </p:nvPr>
        </p:nvSpPr>
        <p:spPr>
          <a:xfrm>
            <a:off x="304800" y="4419600"/>
            <a:ext cx="8534400" cy="1524000"/>
          </a:xfrm>
        </p:spPr>
        <p:txBody>
          <a:bodyPr>
            <a:normAutofit/>
          </a:bodyPr>
          <a:lstStyle/>
          <a:p>
            <a:r>
              <a:rPr lang="en-US" sz="8000" dirty="0" smtClean="0">
                <a:solidFill>
                  <a:srgbClr val="FF0000"/>
                </a:solidFill>
              </a:rPr>
              <a:t>Ephesians 5:25 - 32</a:t>
            </a:r>
            <a:endParaRPr lang="en-US" sz="8000" dirty="0">
              <a:solidFill>
                <a:srgbClr val="FF0000"/>
              </a:solidFill>
            </a:endParaRPr>
          </a:p>
        </p:txBody>
      </p:sp>
      <p:pic>
        <p:nvPicPr>
          <p:cNvPr id="4" name="Picture 3" descr="Bride closeup.jpg"/>
          <p:cNvPicPr>
            <a:picLocks noChangeAspect="1"/>
          </p:cNvPicPr>
          <p:nvPr/>
        </p:nvPicPr>
        <p:blipFill>
          <a:blip r:embed="rId3" cstate="print"/>
          <a:stretch>
            <a:fillRect/>
          </a:stretch>
        </p:blipFill>
        <p:spPr>
          <a:xfrm>
            <a:off x="4038600" y="95624"/>
            <a:ext cx="1828800" cy="217591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Eph. 5</a:t>
            </a:r>
            <a:endParaRPr lang="en-US" dirty="0"/>
          </a:p>
        </p:txBody>
      </p:sp>
      <p:sp>
        <p:nvSpPr>
          <p:cNvPr id="3" name="Content Placeholder 2"/>
          <p:cNvSpPr>
            <a:spLocks noGrp="1"/>
          </p:cNvSpPr>
          <p:nvPr>
            <p:ph idx="1"/>
          </p:nvPr>
        </p:nvSpPr>
        <p:spPr>
          <a:xfrm>
            <a:off x="0" y="457200"/>
            <a:ext cx="9144000" cy="6248400"/>
          </a:xfrm>
        </p:spPr>
        <p:txBody>
          <a:bodyPr>
            <a:noAutofit/>
          </a:bodyPr>
          <a:lstStyle/>
          <a:p>
            <a:pPr marL="514350" indent="-514350">
              <a:buAutoNum type="arabicPlain" startAt="25"/>
            </a:pPr>
            <a:r>
              <a:rPr lang="en-US" sz="4000" b="1" dirty="0" smtClean="0"/>
              <a:t>Husbands, love your wives as Christ also loved the church and gave Himself for her.</a:t>
            </a:r>
          </a:p>
          <a:p>
            <a:pPr marL="514350" indent="-514350">
              <a:buAutoNum type="arabicPlain" startAt="25"/>
            </a:pPr>
            <a:r>
              <a:rPr lang="en-US" sz="4000" b="1" dirty="0" smtClean="0"/>
              <a:t> that He might sanctify and cleanse her with the washing of water by the word.</a:t>
            </a:r>
          </a:p>
          <a:p>
            <a:pPr marL="514350" indent="-514350">
              <a:buAutoNum type="arabicPlain" startAt="25"/>
            </a:pPr>
            <a:r>
              <a:rPr lang="en-US" sz="4000" b="1" dirty="0" smtClean="0"/>
              <a:t> that He might present her to Himself a glorious church, not having spot or wrinkle or any such thing, but that she should be holy and without blemish…</a:t>
            </a:r>
          </a:p>
          <a:p>
            <a:pPr marL="514350" indent="-514350">
              <a:buNone/>
            </a:pPr>
            <a:r>
              <a:rPr lang="en-US" sz="4000" b="1" dirty="0" smtClean="0"/>
              <a:t> </a:t>
            </a: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pPr algn="l"/>
            <a:r>
              <a:rPr lang="en-US" sz="2800" dirty="0" smtClean="0"/>
              <a:t>Eph. 5</a:t>
            </a:r>
            <a:endParaRPr lang="en-US" sz="2800" dirty="0"/>
          </a:p>
        </p:txBody>
      </p:sp>
      <p:sp>
        <p:nvSpPr>
          <p:cNvPr id="3" name="Content Placeholder 2"/>
          <p:cNvSpPr>
            <a:spLocks noGrp="1"/>
          </p:cNvSpPr>
          <p:nvPr>
            <p:ph idx="1"/>
          </p:nvPr>
        </p:nvSpPr>
        <p:spPr>
          <a:xfrm>
            <a:off x="0" y="1066800"/>
            <a:ext cx="9144000" cy="5791200"/>
          </a:xfrm>
        </p:spPr>
        <p:txBody>
          <a:bodyPr>
            <a:normAutofit/>
          </a:bodyPr>
          <a:lstStyle/>
          <a:p>
            <a:pPr>
              <a:buNone/>
            </a:pPr>
            <a:r>
              <a:rPr lang="en-US" sz="4000" dirty="0" smtClean="0"/>
              <a:t>31</a:t>
            </a:r>
            <a:r>
              <a:rPr lang="en-US" sz="4000" b="1" dirty="0" smtClean="0"/>
              <a:t> </a:t>
            </a:r>
            <a:r>
              <a:rPr lang="en-US" sz="4000" b="1" i="1" dirty="0" smtClean="0"/>
              <a:t>“For this reason a man shall leave his father and mother and be joined to his wife, and the two shall become one flesh.” </a:t>
            </a:r>
            <a:r>
              <a:rPr lang="en-US" sz="4000" i="1" dirty="0" smtClean="0"/>
              <a:t>  (Paul quotes Genesis 2:24)</a:t>
            </a:r>
          </a:p>
          <a:p>
            <a:pPr>
              <a:buNone/>
            </a:pPr>
            <a:r>
              <a:rPr lang="en-US" sz="4000" b="1" dirty="0" smtClean="0"/>
              <a:t>32 This is a great mystery, but I speak concerning Christ and the church.</a:t>
            </a:r>
            <a:endParaRPr lang="en-US" sz="40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850</TotalTime>
  <Words>744</Words>
  <Application>Microsoft Office PowerPoint</Application>
  <PresentationFormat>On-screen Show (4:3)</PresentationFormat>
  <Paragraphs>61</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JOHN 14:1-3</vt:lpstr>
      <vt:lpstr>Slide 2</vt:lpstr>
      <vt:lpstr>Slide 3</vt:lpstr>
      <vt:lpstr>Slide 4</vt:lpstr>
      <vt:lpstr>marriage customs</vt:lpstr>
      <vt:lpstr>Slide 6</vt:lpstr>
      <vt:lpstr>The church is the bride of christ</vt:lpstr>
      <vt:lpstr>Eph. 5</vt:lpstr>
      <vt:lpstr>Eph. 5</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He’s Preparing Our Place</dc:title>
  <dc:creator>Dwayne</dc:creator>
  <cp:lastModifiedBy>Dwayne</cp:lastModifiedBy>
  <cp:revision>89</cp:revision>
  <dcterms:created xsi:type="dcterms:W3CDTF">2013-09-25T21:14:52Z</dcterms:created>
  <dcterms:modified xsi:type="dcterms:W3CDTF">2013-10-01T20:26:57Z</dcterms:modified>
</cp:coreProperties>
</file>